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550" b="0" i="0">
                <a:solidFill>
                  <a:srgbClr val="5C4E3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rgbClr val="5C4E3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FF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550" b="0" i="0">
                <a:solidFill>
                  <a:srgbClr val="5C4E3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rgbClr val="5C4E3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550" b="0" i="0">
                <a:solidFill>
                  <a:srgbClr val="5C4E3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800" y="1409700"/>
            <a:ext cx="16230600" cy="870496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550" b="0" i="0">
                <a:solidFill>
                  <a:srgbClr val="5C4E3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837538" y="1720430"/>
            <a:ext cx="9264650" cy="1752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550" b="0" i="0">
                <a:solidFill>
                  <a:srgbClr val="5C4E3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093556" y="2138895"/>
            <a:ext cx="14899640" cy="62820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rgbClr val="5C4E3C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ubular-dango-96730a.netlify.app/" TargetMode="External"/><Relationship Id="rId3" Type="http://schemas.openxmlformats.org/officeDocument/2006/relationships/image" Target="../media/image18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hyperlink" Target="https://tubular-dango-96730a.netlify.app/" TargetMode="Externa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ubular-dango-96730a.netlify.app/" TargetMode="External"/><Relationship Id="rId3" Type="http://schemas.openxmlformats.org/officeDocument/2006/relationships/image" Target="../media/image23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hyperlink" Target="https://tubular-speculoos-8d8fbc.netlify.app/" TargetMode="External"/><Relationship Id="rId4" Type="http://schemas.openxmlformats.org/officeDocument/2006/relationships/hyperlink" Target="https://tubular-dango-96730a.netlify.app/" TargetMode="Externa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ubular-speculoos-8d8fbc.netlify.app/" TargetMode="Externa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hyperlink" Target="https://tubular-speculoos-8d8fbc.netlify.app/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ubular-speculoos-8d8fbc.netlify.app/" TargetMode="External"/><Relationship Id="rId3" Type="http://schemas.openxmlformats.org/officeDocument/2006/relationships/image" Target="../media/image10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ubular-speculoos-8d8fbc.netlify.app/" TargetMode="Externa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Relationship Id="rId3" Type="http://schemas.openxmlformats.org/officeDocument/2006/relationships/hyperlink" Target="https://tubular-speculoos-8d8fbc.netlify.app/" TargetMode="Externa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hyperlink" Target="https://tubular-dango-96730a.netlify.app/" TargetMode="External"/><Relationship Id="rId4" Type="http://schemas.openxmlformats.org/officeDocument/2006/relationships/image" Target="../media/image1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30000" y="0"/>
            <a:ext cx="6858000" cy="962695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79534" y="1592884"/>
            <a:ext cx="9269095" cy="1752600"/>
          </a:xfrm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6940"/>
              </a:lnSpc>
              <a:tabLst>
                <a:tab pos="1657350" algn="l"/>
                <a:tab pos="4672965" algn="l"/>
                <a:tab pos="5808345" algn="l"/>
                <a:tab pos="6000115" algn="l"/>
                <a:tab pos="8785225" algn="l"/>
              </a:tabLst>
            </a:pPr>
            <a:r>
              <a:rPr dirty="0" spc="-25">
                <a:solidFill>
                  <a:srgbClr val="FF0000"/>
                </a:solidFill>
              </a:rPr>
              <a:t>Tic-</a:t>
            </a:r>
            <a:r>
              <a:rPr dirty="0" spc="-20">
                <a:solidFill>
                  <a:srgbClr val="FF0000"/>
                </a:solidFill>
              </a:rPr>
              <a:t>Tac-</a:t>
            </a:r>
            <a:r>
              <a:rPr dirty="0">
                <a:solidFill>
                  <a:srgbClr val="FF0000"/>
                </a:solidFill>
              </a:rPr>
              <a:t>Toe</a:t>
            </a:r>
            <a:r>
              <a:rPr dirty="0" spc="15">
                <a:solidFill>
                  <a:srgbClr val="FF0000"/>
                </a:solidFill>
              </a:rPr>
              <a:t> </a:t>
            </a:r>
            <a:r>
              <a:rPr dirty="0" spc="-50"/>
              <a:t>&amp;</a:t>
            </a:r>
            <a:r>
              <a:rPr dirty="0"/>
              <a:t>	</a:t>
            </a:r>
            <a:r>
              <a:rPr dirty="0" spc="-25">
                <a:solidFill>
                  <a:srgbClr val="6F2F9F"/>
                </a:solidFill>
              </a:rPr>
              <a:t>My</a:t>
            </a:r>
            <a:r>
              <a:rPr dirty="0">
                <a:solidFill>
                  <a:srgbClr val="6F2F9F"/>
                </a:solidFill>
              </a:rPr>
              <a:t>	</a:t>
            </a:r>
            <a:r>
              <a:rPr dirty="0" spc="-10">
                <a:solidFill>
                  <a:srgbClr val="6F2F9F"/>
                </a:solidFill>
              </a:rPr>
              <a:t>Portfolio</a:t>
            </a:r>
            <a:r>
              <a:rPr dirty="0" spc="-10"/>
              <a:t>:</a:t>
            </a:r>
            <a:r>
              <a:rPr dirty="0"/>
              <a:t>	</a:t>
            </a:r>
            <a:r>
              <a:rPr dirty="0" spc="-50"/>
              <a:t>A </a:t>
            </a:r>
            <a:r>
              <a:rPr dirty="0" spc="-25"/>
              <a:t>Web</a:t>
            </a:r>
            <a:r>
              <a:rPr dirty="0"/>
              <a:t>	</a:t>
            </a:r>
            <a:r>
              <a:rPr dirty="0" spc="-10"/>
              <a:t>Development</a:t>
            </a:r>
            <a:r>
              <a:rPr dirty="0"/>
              <a:t>		</a:t>
            </a:r>
            <a:r>
              <a:rPr dirty="0" spc="-10"/>
              <a:t>Showcase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979534" y="4576953"/>
            <a:ext cx="9327515" cy="27400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1900"/>
              </a:lnSpc>
              <a:spcBef>
                <a:spcPts val="100"/>
              </a:spcBef>
            </a:pP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This</a:t>
            </a:r>
            <a:r>
              <a:rPr dirty="0" sz="2250" spc="-5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presentation</a:t>
            </a:r>
            <a:r>
              <a:rPr dirty="0" sz="2250" spc="-5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showcases</a:t>
            </a:r>
            <a:r>
              <a:rPr dirty="0" sz="2250" spc="-5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two</a:t>
            </a:r>
            <a:r>
              <a:rPr dirty="0" sz="2250" spc="-5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web</a:t>
            </a:r>
            <a:r>
              <a:rPr dirty="0" sz="2250" spc="-5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development</a:t>
            </a:r>
            <a:r>
              <a:rPr dirty="0" sz="2250" spc="-5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projects:</a:t>
            </a:r>
            <a:r>
              <a:rPr dirty="0" sz="2250" spc="-4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</a:t>
            </a:r>
            <a:r>
              <a:rPr dirty="0" sz="2250" spc="-5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classic</a:t>
            </a:r>
            <a:r>
              <a:rPr dirty="0" sz="2250" spc="-1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 b="1">
                <a:solidFill>
                  <a:srgbClr val="454240"/>
                </a:solidFill>
                <a:latin typeface="Times New Roman"/>
                <a:cs typeface="Times New Roman"/>
              </a:rPr>
              <a:t>Tic-</a:t>
            </a:r>
            <a:r>
              <a:rPr dirty="0" sz="2250" spc="-20" b="1">
                <a:solidFill>
                  <a:srgbClr val="454240"/>
                </a:solidFill>
                <a:latin typeface="Times New Roman"/>
                <a:cs typeface="Times New Roman"/>
              </a:rPr>
              <a:t>Tac- </a:t>
            </a:r>
            <a:r>
              <a:rPr dirty="0" sz="2250" b="1">
                <a:solidFill>
                  <a:srgbClr val="454240"/>
                </a:solidFill>
                <a:latin typeface="Times New Roman"/>
                <a:cs typeface="Times New Roman"/>
              </a:rPr>
              <a:t>Toe</a:t>
            </a:r>
            <a:r>
              <a:rPr dirty="0" sz="2250" spc="-35" b="1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b="1">
                <a:solidFill>
                  <a:srgbClr val="454240"/>
                </a:solidFill>
                <a:latin typeface="Times New Roman"/>
                <a:cs typeface="Times New Roman"/>
              </a:rPr>
              <a:t>game</a:t>
            </a:r>
            <a:r>
              <a:rPr dirty="0" sz="2250" spc="-30" b="1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b="1">
                <a:solidFill>
                  <a:srgbClr val="454240"/>
                </a:solidFill>
                <a:latin typeface="Times New Roman"/>
                <a:cs typeface="Times New Roman"/>
              </a:rPr>
              <a:t>personal</a:t>
            </a:r>
            <a:r>
              <a:rPr dirty="0" sz="2250" spc="-35" b="1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b="1">
                <a:solidFill>
                  <a:srgbClr val="454240"/>
                </a:solidFill>
                <a:latin typeface="Times New Roman"/>
                <a:cs typeface="Times New Roman"/>
              </a:rPr>
              <a:t>portfolio</a:t>
            </a:r>
            <a:r>
              <a:rPr dirty="0" sz="2250" spc="-30" b="1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b="1">
                <a:solidFill>
                  <a:srgbClr val="454240"/>
                </a:solidFill>
                <a:latin typeface="Times New Roman"/>
                <a:cs typeface="Times New Roman"/>
              </a:rPr>
              <a:t>website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.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Both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projects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utilize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b="1">
                <a:solidFill>
                  <a:srgbClr val="454240"/>
                </a:solidFill>
                <a:latin typeface="Times New Roman"/>
                <a:cs typeface="Times New Roman"/>
              </a:rPr>
              <a:t>HTML,</a:t>
            </a:r>
            <a:r>
              <a:rPr dirty="0" sz="2250" spc="-35" b="1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20" b="1">
                <a:solidFill>
                  <a:srgbClr val="454240"/>
                </a:solidFill>
                <a:latin typeface="Times New Roman"/>
                <a:cs typeface="Times New Roman"/>
              </a:rPr>
              <a:t>CSS, </a:t>
            </a:r>
            <a:r>
              <a:rPr dirty="0" sz="2250" b="1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250" spc="-40" b="1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b="1">
                <a:solidFill>
                  <a:srgbClr val="454240"/>
                </a:solidFill>
                <a:latin typeface="Times New Roman"/>
                <a:cs typeface="Times New Roman"/>
              </a:rPr>
              <a:t>JavaScript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,</a:t>
            </a:r>
            <a:r>
              <a:rPr dirty="0" sz="2250" spc="-2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demonstrating</a:t>
            </a:r>
            <a:r>
              <a:rPr dirty="0" sz="2250" spc="-2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my</a:t>
            </a:r>
            <a:r>
              <a:rPr dirty="0" sz="2250" spc="-2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coding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skills</a:t>
            </a:r>
            <a:r>
              <a:rPr dirty="0" sz="2250" spc="-2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250" spc="-2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project</a:t>
            </a:r>
            <a:r>
              <a:rPr dirty="0" sz="2250" spc="-2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development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experience.</a:t>
            </a:r>
            <a:r>
              <a:rPr dirty="0" sz="2250" spc="-4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These</a:t>
            </a:r>
            <a:r>
              <a:rPr dirty="0" sz="2250" spc="-4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projects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highlight</a:t>
            </a:r>
            <a:r>
              <a:rPr dirty="0" sz="2250" spc="-4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my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ability</a:t>
            </a:r>
            <a:r>
              <a:rPr dirty="0" sz="2250" spc="-4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to</a:t>
            </a:r>
            <a:r>
              <a:rPr dirty="0" sz="2250" spc="-4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create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interactive</a:t>
            </a:r>
            <a:r>
              <a:rPr dirty="0" sz="2250" spc="-4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engaging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web</a:t>
            </a:r>
            <a:r>
              <a:rPr dirty="0" sz="2250" spc="-5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applications,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showcasing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my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passion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for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web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development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commitment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to</a:t>
            </a:r>
            <a:r>
              <a:rPr dirty="0" sz="2250" spc="-2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building</a:t>
            </a:r>
            <a:r>
              <a:rPr dirty="0" sz="2250" spc="-2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high-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quality,</a:t>
            </a:r>
            <a:r>
              <a:rPr dirty="0" sz="2250" spc="-20">
                <a:solidFill>
                  <a:srgbClr val="454240"/>
                </a:solidFill>
                <a:latin typeface="Times New Roman"/>
                <a:cs typeface="Times New Roman"/>
              </a:rPr>
              <a:t> user-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friendly</a:t>
            </a:r>
            <a:r>
              <a:rPr dirty="0" sz="2250" spc="-1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websites.</a:t>
            </a:r>
            <a:endParaRPr sz="2250">
              <a:latin typeface="Times New Roman"/>
              <a:cs typeface="Times New Roman"/>
            </a:endParaRPr>
          </a:p>
        </p:txBody>
      </p:sp>
      <p:grpSp>
        <p:nvGrpSpPr>
          <p:cNvPr id="5" name="object 5" descr=""/>
          <p:cNvGrpSpPr/>
          <p:nvPr/>
        </p:nvGrpSpPr>
        <p:grpSpPr>
          <a:xfrm>
            <a:off x="987484" y="8200580"/>
            <a:ext cx="463550" cy="463550"/>
            <a:chOff x="987484" y="8200580"/>
            <a:chExt cx="463550" cy="463550"/>
          </a:xfrm>
        </p:grpSpPr>
        <p:sp>
          <p:nvSpPr>
            <p:cNvPr id="6" name="object 6" descr=""/>
            <p:cNvSpPr/>
            <p:nvPr/>
          </p:nvSpPr>
          <p:spPr>
            <a:xfrm>
              <a:off x="992237" y="8205343"/>
              <a:ext cx="454025" cy="454025"/>
            </a:xfrm>
            <a:custGeom>
              <a:avLst/>
              <a:gdLst/>
              <a:ahLst/>
              <a:cxnLst/>
              <a:rect l="l" t="t" r="r" b="b"/>
              <a:pathLst>
                <a:path w="454025" h="454025">
                  <a:moveTo>
                    <a:pt x="226790" y="0"/>
                  </a:moveTo>
                  <a:lnTo>
                    <a:pt x="181083" y="4607"/>
                  </a:lnTo>
                  <a:lnTo>
                    <a:pt x="138512" y="17822"/>
                  </a:lnTo>
                  <a:lnTo>
                    <a:pt x="99989" y="38731"/>
                  </a:lnTo>
                  <a:lnTo>
                    <a:pt x="66424" y="66424"/>
                  </a:lnTo>
                  <a:lnTo>
                    <a:pt x="38731" y="99987"/>
                  </a:lnTo>
                  <a:lnTo>
                    <a:pt x="17822" y="138510"/>
                  </a:lnTo>
                  <a:lnTo>
                    <a:pt x="4607" y="181079"/>
                  </a:lnTo>
                  <a:lnTo>
                    <a:pt x="0" y="226783"/>
                  </a:lnTo>
                  <a:lnTo>
                    <a:pt x="4607" y="272496"/>
                  </a:lnTo>
                  <a:lnTo>
                    <a:pt x="17822" y="315080"/>
                  </a:lnTo>
                  <a:lnTo>
                    <a:pt x="38731" y="353621"/>
                  </a:lnTo>
                  <a:lnTo>
                    <a:pt x="66424" y="387205"/>
                  </a:lnTo>
                  <a:lnTo>
                    <a:pt x="99989" y="414917"/>
                  </a:lnTo>
                  <a:lnTo>
                    <a:pt x="138512" y="435843"/>
                  </a:lnTo>
                  <a:lnTo>
                    <a:pt x="181083" y="449070"/>
                  </a:lnTo>
                  <a:lnTo>
                    <a:pt x="226790" y="453682"/>
                  </a:lnTo>
                  <a:lnTo>
                    <a:pt x="272500" y="449070"/>
                  </a:lnTo>
                  <a:lnTo>
                    <a:pt x="315082" y="435843"/>
                  </a:lnTo>
                  <a:lnTo>
                    <a:pt x="353621" y="414917"/>
                  </a:lnTo>
                  <a:lnTo>
                    <a:pt x="387203" y="387205"/>
                  </a:lnTo>
                  <a:lnTo>
                    <a:pt x="414913" y="353621"/>
                  </a:lnTo>
                  <a:lnTo>
                    <a:pt x="435838" y="315080"/>
                  </a:lnTo>
                  <a:lnTo>
                    <a:pt x="449064" y="272496"/>
                  </a:lnTo>
                  <a:lnTo>
                    <a:pt x="453675" y="226783"/>
                  </a:lnTo>
                  <a:lnTo>
                    <a:pt x="449064" y="181079"/>
                  </a:lnTo>
                  <a:lnTo>
                    <a:pt x="435838" y="138510"/>
                  </a:lnTo>
                  <a:lnTo>
                    <a:pt x="414913" y="99987"/>
                  </a:lnTo>
                  <a:lnTo>
                    <a:pt x="387203" y="66424"/>
                  </a:lnTo>
                  <a:lnTo>
                    <a:pt x="353621" y="38731"/>
                  </a:lnTo>
                  <a:lnTo>
                    <a:pt x="315082" y="17822"/>
                  </a:lnTo>
                  <a:lnTo>
                    <a:pt x="272500" y="4607"/>
                  </a:lnTo>
                  <a:lnTo>
                    <a:pt x="226790" y="0"/>
                  </a:lnTo>
                  <a:close/>
                </a:path>
              </a:pathLst>
            </a:custGeom>
            <a:solidFill>
              <a:srgbClr val="172F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987484" y="8200580"/>
              <a:ext cx="463550" cy="463550"/>
            </a:xfrm>
            <a:custGeom>
              <a:avLst/>
              <a:gdLst/>
              <a:ahLst/>
              <a:cxnLst/>
              <a:rect l="l" t="t" r="r" b="b"/>
              <a:pathLst>
                <a:path w="463550" h="463550">
                  <a:moveTo>
                    <a:pt x="228560" y="462892"/>
                  </a:moveTo>
                  <a:lnTo>
                    <a:pt x="228875" y="463207"/>
                  </a:lnTo>
                  <a:lnTo>
                    <a:pt x="232652" y="463207"/>
                  </a:lnTo>
                  <a:lnTo>
                    <a:pt x="228560" y="462892"/>
                  </a:lnTo>
                  <a:close/>
                </a:path>
                <a:path w="463550" h="463550">
                  <a:moveTo>
                    <a:pt x="231637" y="453682"/>
                  </a:moveTo>
                  <a:lnTo>
                    <a:pt x="228875" y="453682"/>
                  </a:lnTo>
                  <a:lnTo>
                    <a:pt x="226780" y="455764"/>
                  </a:lnTo>
                  <a:lnTo>
                    <a:pt x="226780" y="461111"/>
                  </a:lnTo>
                  <a:lnTo>
                    <a:pt x="228560" y="462892"/>
                  </a:lnTo>
                  <a:lnTo>
                    <a:pt x="232652" y="463207"/>
                  </a:lnTo>
                  <a:lnTo>
                    <a:pt x="231637" y="463207"/>
                  </a:lnTo>
                  <a:lnTo>
                    <a:pt x="231637" y="453682"/>
                  </a:lnTo>
                  <a:close/>
                </a:path>
                <a:path w="463550" h="463550">
                  <a:moveTo>
                    <a:pt x="456237" y="227355"/>
                  </a:moveTo>
                  <a:lnTo>
                    <a:pt x="454618" y="228219"/>
                  </a:lnTo>
                  <a:lnTo>
                    <a:pt x="453570" y="229844"/>
                  </a:lnTo>
                  <a:lnTo>
                    <a:pt x="453570" y="231648"/>
                  </a:lnTo>
                  <a:lnTo>
                    <a:pt x="449061" y="276382"/>
                  </a:lnTo>
                  <a:lnTo>
                    <a:pt x="436130" y="318054"/>
                  </a:lnTo>
                  <a:lnTo>
                    <a:pt x="415667" y="355769"/>
                  </a:lnTo>
                  <a:lnTo>
                    <a:pt x="388562" y="388632"/>
                  </a:lnTo>
                  <a:lnTo>
                    <a:pt x="355706" y="415750"/>
                  </a:lnTo>
                  <a:lnTo>
                    <a:pt x="317990" y="436227"/>
                  </a:lnTo>
                  <a:lnTo>
                    <a:pt x="276305" y="449169"/>
                  </a:lnTo>
                  <a:lnTo>
                    <a:pt x="231637" y="453682"/>
                  </a:lnTo>
                  <a:lnTo>
                    <a:pt x="231637" y="463207"/>
                  </a:lnTo>
                  <a:lnTo>
                    <a:pt x="230629" y="463207"/>
                  </a:lnTo>
                  <a:lnTo>
                    <a:pt x="233752" y="462892"/>
                  </a:lnTo>
                  <a:lnTo>
                    <a:pt x="234524" y="462892"/>
                  </a:lnTo>
                  <a:lnTo>
                    <a:pt x="236305" y="461111"/>
                  </a:lnTo>
                  <a:lnTo>
                    <a:pt x="236305" y="455764"/>
                  </a:lnTo>
                  <a:lnTo>
                    <a:pt x="234209" y="453682"/>
                  </a:lnTo>
                  <a:lnTo>
                    <a:pt x="293495" y="453682"/>
                  </a:lnTo>
                  <a:lnTo>
                    <a:pt x="360993" y="423614"/>
                  </a:lnTo>
                  <a:lnTo>
                    <a:pt x="395302" y="395336"/>
                  </a:lnTo>
                  <a:lnTo>
                    <a:pt x="423607" y="361057"/>
                  </a:lnTo>
                  <a:lnTo>
                    <a:pt x="444978" y="321711"/>
                  </a:lnTo>
                  <a:lnTo>
                    <a:pt x="458482" y="278229"/>
                  </a:lnTo>
                  <a:lnTo>
                    <a:pt x="462757" y="235839"/>
                  </a:lnTo>
                  <a:lnTo>
                    <a:pt x="460523" y="235839"/>
                  </a:lnTo>
                  <a:lnTo>
                    <a:pt x="458428" y="231648"/>
                  </a:lnTo>
                  <a:lnTo>
                    <a:pt x="457481" y="229844"/>
                  </a:lnTo>
                  <a:lnTo>
                    <a:pt x="456237" y="227355"/>
                  </a:lnTo>
                  <a:close/>
                </a:path>
                <a:path w="463550" h="463550">
                  <a:moveTo>
                    <a:pt x="234524" y="462892"/>
                  </a:moveTo>
                  <a:lnTo>
                    <a:pt x="233752" y="462892"/>
                  </a:lnTo>
                  <a:lnTo>
                    <a:pt x="230629" y="463207"/>
                  </a:lnTo>
                  <a:lnTo>
                    <a:pt x="234209" y="463207"/>
                  </a:lnTo>
                  <a:lnTo>
                    <a:pt x="234524" y="462892"/>
                  </a:lnTo>
                  <a:close/>
                </a:path>
                <a:path w="463550" h="463550">
                  <a:moveTo>
                    <a:pt x="231542" y="0"/>
                  </a:moveTo>
                  <a:lnTo>
                    <a:pt x="184337" y="4762"/>
                  </a:lnTo>
                  <a:lnTo>
                    <a:pt x="184712" y="4762"/>
                  </a:lnTo>
                  <a:lnTo>
                    <a:pt x="141435" y="18203"/>
                  </a:lnTo>
                  <a:lnTo>
                    <a:pt x="102104" y="39558"/>
                  </a:lnTo>
                  <a:lnTo>
                    <a:pt x="67831" y="67838"/>
                  </a:lnTo>
                  <a:lnTo>
                    <a:pt x="39550" y="102110"/>
                  </a:lnTo>
                  <a:lnTo>
                    <a:pt x="18194" y="141440"/>
                  </a:lnTo>
                  <a:lnTo>
                    <a:pt x="4696" y="184897"/>
                  </a:lnTo>
                  <a:lnTo>
                    <a:pt x="161" y="229844"/>
                  </a:lnTo>
                  <a:lnTo>
                    <a:pt x="0" y="231648"/>
                  </a:lnTo>
                  <a:lnTo>
                    <a:pt x="4696" y="278229"/>
                  </a:lnTo>
                  <a:lnTo>
                    <a:pt x="18195" y="321711"/>
                  </a:lnTo>
                  <a:lnTo>
                    <a:pt x="39555" y="361057"/>
                  </a:lnTo>
                  <a:lnTo>
                    <a:pt x="67843" y="395336"/>
                  </a:lnTo>
                  <a:lnTo>
                    <a:pt x="102127" y="423614"/>
                  </a:lnTo>
                  <a:lnTo>
                    <a:pt x="141476" y="444957"/>
                  </a:lnTo>
                  <a:lnTo>
                    <a:pt x="184956" y="458431"/>
                  </a:lnTo>
                  <a:lnTo>
                    <a:pt x="228560" y="462892"/>
                  </a:lnTo>
                  <a:lnTo>
                    <a:pt x="226780" y="461111"/>
                  </a:lnTo>
                  <a:lnTo>
                    <a:pt x="226780" y="455764"/>
                  </a:lnTo>
                  <a:lnTo>
                    <a:pt x="228875" y="453682"/>
                  </a:lnTo>
                  <a:lnTo>
                    <a:pt x="231542" y="453682"/>
                  </a:lnTo>
                  <a:lnTo>
                    <a:pt x="186808" y="449169"/>
                  </a:lnTo>
                  <a:lnTo>
                    <a:pt x="145139" y="436227"/>
                  </a:lnTo>
                  <a:lnTo>
                    <a:pt x="107430" y="415750"/>
                  </a:lnTo>
                  <a:lnTo>
                    <a:pt x="74573" y="388632"/>
                  </a:lnTo>
                  <a:lnTo>
                    <a:pt x="47463" y="355769"/>
                  </a:lnTo>
                  <a:lnTo>
                    <a:pt x="26990" y="318054"/>
                  </a:lnTo>
                  <a:lnTo>
                    <a:pt x="14048" y="276382"/>
                  </a:lnTo>
                  <a:lnTo>
                    <a:pt x="9524" y="231648"/>
                  </a:lnTo>
                  <a:lnTo>
                    <a:pt x="9850" y="228219"/>
                  </a:lnTo>
                  <a:lnTo>
                    <a:pt x="14020" y="186880"/>
                  </a:lnTo>
                  <a:lnTo>
                    <a:pt x="26954" y="145184"/>
                  </a:lnTo>
                  <a:lnTo>
                    <a:pt x="47429" y="107453"/>
                  </a:lnTo>
                  <a:lnTo>
                    <a:pt x="74548" y="74580"/>
                  </a:lnTo>
                  <a:lnTo>
                    <a:pt x="107413" y="47458"/>
                  </a:lnTo>
                  <a:lnTo>
                    <a:pt x="145131" y="26979"/>
                  </a:lnTo>
                  <a:lnTo>
                    <a:pt x="186805" y="14037"/>
                  </a:lnTo>
                  <a:lnTo>
                    <a:pt x="231542" y="9525"/>
                  </a:lnTo>
                  <a:lnTo>
                    <a:pt x="230113" y="9525"/>
                  </a:lnTo>
                  <a:lnTo>
                    <a:pt x="228685" y="8851"/>
                  </a:lnTo>
                  <a:lnTo>
                    <a:pt x="227827" y="7708"/>
                  </a:lnTo>
                  <a:lnTo>
                    <a:pt x="231542" y="4762"/>
                  </a:lnTo>
                  <a:lnTo>
                    <a:pt x="231542" y="0"/>
                  </a:lnTo>
                  <a:close/>
                </a:path>
                <a:path w="463550" h="463550">
                  <a:moveTo>
                    <a:pt x="293495" y="453682"/>
                  </a:moveTo>
                  <a:lnTo>
                    <a:pt x="234209" y="453682"/>
                  </a:lnTo>
                  <a:lnTo>
                    <a:pt x="236305" y="455764"/>
                  </a:lnTo>
                  <a:lnTo>
                    <a:pt x="236305" y="461111"/>
                  </a:lnTo>
                  <a:lnTo>
                    <a:pt x="234524" y="462892"/>
                  </a:lnTo>
                  <a:lnTo>
                    <a:pt x="233752" y="462892"/>
                  </a:lnTo>
                  <a:lnTo>
                    <a:pt x="277997" y="458431"/>
                  </a:lnTo>
                  <a:lnTo>
                    <a:pt x="278193" y="458431"/>
                  </a:lnTo>
                  <a:lnTo>
                    <a:pt x="293495" y="453682"/>
                  </a:lnTo>
                  <a:close/>
                </a:path>
                <a:path w="463550" h="463550">
                  <a:moveTo>
                    <a:pt x="462767" y="227355"/>
                  </a:moveTo>
                  <a:lnTo>
                    <a:pt x="456237" y="227355"/>
                  </a:lnTo>
                  <a:lnTo>
                    <a:pt x="457481" y="229844"/>
                  </a:lnTo>
                  <a:lnTo>
                    <a:pt x="458428" y="231648"/>
                  </a:lnTo>
                  <a:lnTo>
                    <a:pt x="460523" y="235839"/>
                  </a:lnTo>
                  <a:lnTo>
                    <a:pt x="462142" y="234975"/>
                  </a:lnTo>
                  <a:lnTo>
                    <a:pt x="462973" y="233696"/>
                  </a:lnTo>
                  <a:lnTo>
                    <a:pt x="463180" y="231648"/>
                  </a:lnTo>
                  <a:lnTo>
                    <a:pt x="462854" y="228219"/>
                  </a:lnTo>
                  <a:lnTo>
                    <a:pt x="462767" y="227355"/>
                  </a:lnTo>
                  <a:close/>
                </a:path>
                <a:path w="463550" h="463550">
                  <a:moveTo>
                    <a:pt x="462973" y="233696"/>
                  </a:moveTo>
                  <a:lnTo>
                    <a:pt x="462142" y="234975"/>
                  </a:lnTo>
                  <a:lnTo>
                    <a:pt x="460523" y="235839"/>
                  </a:lnTo>
                  <a:lnTo>
                    <a:pt x="462757" y="235839"/>
                  </a:lnTo>
                  <a:lnTo>
                    <a:pt x="462973" y="233696"/>
                  </a:lnTo>
                  <a:close/>
                </a:path>
                <a:path w="463550" h="463550">
                  <a:moveTo>
                    <a:pt x="463190" y="231648"/>
                  </a:moveTo>
                  <a:lnTo>
                    <a:pt x="463007" y="233362"/>
                  </a:lnTo>
                  <a:lnTo>
                    <a:pt x="462973" y="233696"/>
                  </a:lnTo>
                  <a:lnTo>
                    <a:pt x="463190" y="233362"/>
                  </a:lnTo>
                  <a:lnTo>
                    <a:pt x="463190" y="231648"/>
                  </a:lnTo>
                  <a:close/>
                </a:path>
                <a:path w="463550" h="463550">
                  <a:moveTo>
                    <a:pt x="233369" y="184"/>
                  </a:moveTo>
                  <a:lnTo>
                    <a:pt x="234400" y="660"/>
                  </a:lnTo>
                  <a:lnTo>
                    <a:pt x="235257" y="1803"/>
                  </a:lnTo>
                  <a:lnTo>
                    <a:pt x="231542" y="4762"/>
                  </a:lnTo>
                  <a:lnTo>
                    <a:pt x="231542" y="9525"/>
                  </a:lnTo>
                  <a:lnTo>
                    <a:pt x="276309" y="14037"/>
                  </a:lnTo>
                  <a:lnTo>
                    <a:pt x="318004" y="26979"/>
                  </a:lnTo>
                  <a:lnTo>
                    <a:pt x="355731" y="47458"/>
                  </a:lnTo>
                  <a:lnTo>
                    <a:pt x="388597" y="74580"/>
                  </a:lnTo>
                  <a:lnTo>
                    <a:pt x="415708" y="107453"/>
                  </a:lnTo>
                  <a:lnTo>
                    <a:pt x="436170" y="145184"/>
                  </a:lnTo>
                  <a:lnTo>
                    <a:pt x="449089" y="186880"/>
                  </a:lnTo>
                  <a:lnTo>
                    <a:pt x="453570" y="231648"/>
                  </a:lnTo>
                  <a:lnTo>
                    <a:pt x="453570" y="229844"/>
                  </a:lnTo>
                  <a:lnTo>
                    <a:pt x="454618" y="228219"/>
                  </a:lnTo>
                  <a:lnTo>
                    <a:pt x="456237" y="227355"/>
                  </a:lnTo>
                  <a:lnTo>
                    <a:pt x="462767" y="227355"/>
                  </a:lnTo>
                  <a:lnTo>
                    <a:pt x="458483" y="184897"/>
                  </a:lnTo>
                  <a:lnTo>
                    <a:pt x="444984" y="141440"/>
                  </a:lnTo>
                  <a:lnTo>
                    <a:pt x="423624" y="102110"/>
                  </a:lnTo>
                  <a:lnTo>
                    <a:pt x="395336" y="67838"/>
                  </a:lnTo>
                  <a:lnTo>
                    <a:pt x="361052" y="39558"/>
                  </a:lnTo>
                  <a:lnTo>
                    <a:pt x="321704" y="18203"/>
                  </a:lnTo>
                  <a:lnTo>
                    <a:pt x="278404" y="4762"/>
                  </a:lnTo>
                  <a:lnTo>
                    <a:pt x="278779" y="4762"/>
                  </a:lnTo>
                  <a:lnTo>
                    <a:pt x="233369" y="184"/>
                  </a:lnTo>
                  <a:close/>
                </a:path>
                <a:path w="463550" h="463550">
                  <a:moveTo>
                    <a:pt x="231542" y="4762"/>
                  </a:moveTo>
                  <a:lnTo>
                    <a:pt x="227827" y="7708"/>
                  </a:lnTo>
                  <a:lnTo>
                    <a:pt x="228685" y="8851"/>
                  </a:lnTo>
                  <a:lnTo>
                    <a:pt x="230113" y="9525"/>
                  </a:lnTo>
                  <a:lnTo>
                    <a:pt x="231542" y="9525"/>
                  </a:lnTo>
                  <a:lnTo>
                    <a:pt x="231542" y="4762"/>
                  </a:lnTo>
                  <a:close/>
                </a:path>
                <a:path w="463550" h="463550">
                  <a:moveTo>
                    <a:pt x="231542" y="0"/>
                  </a:moveTo>
                  <a:lnTo>
                    <a:pt x="231542" y="4762"/>
                  </a:lnTo>
                  <a:lnTo>
                    <a:pt x="235257" y="1803"/>
                  </a:lnTo>
                  <a:lnTo>
                    <a:pt x="234400" y="660"/>
                  </a:lnTo>
                  <a:lnTo>
                    <a:pt x="233369" y="184"/>
                  </a:lnTo>
                  <a:lnTo>
                    <a:pt x="231542" y="0"/>
                  </a:lnTo>
                  <a:close/>
                </a:path>
                <a:path w="463550" h="463550">
                  <a:moveTo>
                    <a:pt x="232971" y="0"/>
                  </a:moveTo>
                  <a:lnTo>
                    <a:pt x="231542" y="0"/>
                  </a:lnTo>
                  <a:lnTo>
                    <a:pt x="233369" y="184"/>
                  </a:lnTo>
                  <a:lnTo>
                    <a:pt x="232971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 descr=""/>
          <p:cNvSpPr txBox="1"/>
          <p:nvPr/>
        </p:nvSpPr>
        <p:spPr>
          <a:xfrm>
            <a:off x="1156206" y="8349144"/>
            <a:ext cx="126364" cy="289560"/>
          </a:xfrm>
          <a:prstGeom prst="rect">
            <a:avLst/>
          </a:prstGeom>
        </p:spPr>
        <p:txBody>
          <a:bodyPr wrap="square" lIns="0" tIns="37465" rIns="0" bIns="0" rtlCol="0" vert="horz">
            <a:spAutoFit/>
          </a:bodyPr>
          <a:lstStyle/>
          <a:p>
            <a:pPr marL="19050" marR="5080" indent="-6985">
              <a:lnSpc>
                <a:spcPts val="940"/>
              </a:lnSpc>
              <a:spcBef>
                <a:spcPts val="295"/>
              </a:spcBef>
            </a:pPr>
            <a:r>
              <a:rPr dirty="0" sz="950" spc="-50">
                <a:solidFill>
                  <a:srgbClr val="FFFFFF"/>
                </a:solidFill>
                <a:latin typeface="Arial"/>
                <a:cs typeface="Arial"/>
              </a:rPr>
              <a:t>M R</a:t>
            </a:r>
            <a:endParaRPr sz="95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433207" y="8134949"/>
            <a:ext cx="4240530" cy="908050"/>
          </a:xfrm>
          <a:prstGeom prst="rect">
            <a:avLst/>
          </a:prstGeom>
        </p:spPr>
        <p:txBody>
          <a:bodyPr wrap="square" lIns="0" tIns="78740" rIns="0" bIns="0" rtlCol="0" vert="horz">
            <a:spAutoFit/>
          </a:bodyPr>
          <a:lstStyle/>
          <a:p>
            <a:pPr marL="154305">
              <a:lnSpc>
                <a:spcPct val="100000"/>
              </a:lnSpc>
              <a:spcBef>
                <a:spcPts val="620"/>
              </a:spcBef>
            </a:pPr>
            <a:r>
              <a:rPr dirty="0" sz="2750" b="1">
                <a:solidFill>
                  <a:srgbClr val="454240"/>
                </a:solidFill>
                <a:latin typeface="Arial"/>
                <a:cs typeface="Arial"/>
              </a:rPr>
              <a:t>by</a:t>
            </a:r>
            <a:r>
              <a:rPr dirty="0" sz="2750" spc="-10" b="1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750" b="1">
                <a:solidFill>
                  <a:srgbClr val="454240"/>
                </a:solidFill>
                <a:latin typeface="Arial"/>
                <a:cs typeface="Arial"/>
              </a:rPr>
              <a:t>Mandadi</a:t>
            </a:r>
            <a:r>
              <a:rPr dirty="0" sz="2750" spc="-5" b="1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750" b="1">
                <a:solidFill>
                  <a:srgbClr val="454240"/>
                </a:solidFill>
                <a:latin typeface="Arial"/>
                <a:cs typeface="Arial"/>
              </a:rPr>
              <a:t>Rohit</a:t>
            </a:r>
            <a:r>
              <a:rPr dirty="0" sz="2750" spc="-5" b="1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750" spc="-10" b="1">
                <a:solidFill>
                  <a:srgbClr val="454240"/>
                </a:solidFill>
                <a:latin typeface="Arial"/>
                <a:cs typeface="Arial"/>
              </a:rPr>
              <a:t>Reddy</a:t>
            </a:r>
            <a:endParaRPr sz="2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30"/>
              </a:spcBef>
            </a:pPr>
            <a:r>
              <a:rPr dirty="0" sz="2250">
                <a:latin typeface="Times New Roman"/>
                <a:cs typeface="Times New Roman"/>
              </a:rPr>
              <a:t>Internship</a:t>
            </a:r>
            <a:r>
              <a:rPr dirty="0" sz="2250" spc="-55">
                <a:latin typeface="Times New Roman"/>
                <a:cs typeface="Times New Roman"/>
              </a:rPr>
              <a:t> </a:t>
            </a:r>
            <a:r>
              <a:rPr dirty="0" sz="2250">
                <a:latin typeface="Times New Roman"/>
                <a:cs typeface="Times New Roman"/>
              </a:rPr>
              <a:t>ID:</a:t>
            </a:r>
            <a:r>
              <a:rPr dirty="0" sz="2250" spc="-50">
                <a:latin typeface="Times New Roman"/>
                <a:cs typeface="Times New Roman"/>
              </a:rPr>
              <a:t> </a:t>
            </a:r>
            <a:r>
              <a:rPr dirty="0" sz="2250" spc="-10">
                <a:latin typeface="Times New Roman"/>
                <a:cs typeface="Times New Roman"/>
              </a:rPr>
              <a:t>UMIP278665</a:t>
            </a:r>
            <a:endParaRPr sz="22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80417" y="1099832"/>
            <a:ext cx="7012940" cy="1581150"/>
          </a:xfrm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6250"/>
              </a:lnSpc>
              <a:tabLst>
                <a:tab pos="2694940" algn="l"/>
                <a:tab pos="3148330" algn="l"/>
                <a:tab pos="3964940" algn="l"/>
                <a:tab pos="6576059" algn="l"/>
              </a:tabLst>
            </a:pPr>
            <a:r>
              <a:rPr dirty="0" sz="5000" spc="-10">
                <a:solidFill>
                  <a:srgbClr val="6F2F9F"/>
                </a:solidFill>
              </a:rPr>
              <a:t>Portfolio</a:t>
            </a:r>
            <a:r>
              <a:rPr dirty="0" sz="5000" spc="-10"/>
              <a:t>:</a:t>
            </a:r>
            <a:r>
              <a:rPr dirty="0" sz="5000"/>
              <a:t>	</a:t>
            </a:r>
            <a:r>
              <a:rPr dirty="0" sz="5000" spc="-25"/>
              <a:t>Key</a:t>
            </a:r>
            <a:r>
              <a:rPr dirty="0" sz="5000"/>
              <a:t>	</a:t>
            </a:r>
            <a:r>
              <a:rPr dirty="0" sz="5000" spc="-10"/>
              <a:t>Sections</a:t>
            </a:r>
            <a:r>
              <a:rPr dirty="0" sz="5000"/>
              <a:t>	</a:t>
            </a:r>
            <a:r>
              <a:rPr dirty="0" sz="5000" spc="-50"/>
              <a:t>&amp; </a:t>
            </a:r>
            <a:r>
              <a:rPr dirty="0" sz="5000" spc="-10"/>
              <a:t>JavaScript</a:t>
            </a:r>
            <a:r>
              <a:rPr dirty="0" sz="5000"/>
              <a:t>	</a:t>
            </a:r>
            <a:r>
              <a:rPr dirty="0" sz="5000" spc="-10"/>
              <a:t>Functionality</a:t>
            </a:r>
            <a:endParaRPr sz="5000"/>
          </a:p>
        </p:txBody>
      </p:sp>
      <p:grpSp>
        <p:nvGrpSpPr>
          <p:cNvPr id="3" name="object 3" descr=""/>
          <p:cNvGrpSpPr/>
          <p:nvPr/>
        </p:nvGrpSpPr>
        <p:grpSpPr>
          <a:xfrm>
            <a:off x="888354" y="3081337"/>
            <a:ext cx="4704080" cy="3949065"/>
            <a:chOff x="888354" y="3081337"/>
            <a:chExt cx="4704080" cy="3949065"/>
          </a:xfrm>
        </p:grpSpPr>
        <p:sp>
          <p:nvSpPr>
            <p:cNvPr id="4" name="object 4" descr=""/>
            <p:cNvSpPr/>
            <p:nvPr/>
          </p:nvSpPr>
          <p:spPr>
            <a:xfrm>
              <a:off x="893117" y="3086100"/>
              <a:ext cx="4694555" cy="3939540"/>
            </a:xfrm>
            <a:custGeom>
              <a:avLst/>
              <a:gdLst/>
              <a:ahLst/>
              <a:cxnLst/>
              <a:rect l="l" t="t" r="r" b="b"/>
              <a:pathLst>
                <a:path w="4694555" h="3939540">
                  <a:moveTo>
                    <a:pt x="4587138" y="0"/>
                  </a:moveTo>
                  <a:lnTo>
                    <a:pt x="107251" y="0"/>
                  </a:lnTo>
                  <a:lnTo>
                    <a:pt x="65498" y="8425"/>
                  </a:lnTo>
                  <a:lnTo>
                    <a:pt x="31408" y="31395"/>
                  </a:lnTo>
                  <a:lnTo>
                    <a:pt x="8426" y="65456"/>
                  </a:lnTo>
                  <a:lnTo>
                    <a:pt x="0" y="107149"/>
                  </a:lnTo>
                  <a:lnTo>
                    <a:pt x="0" y="3832288"/>
                  </a:lnTo>
                  <a:lnTo>
                    <a:pt x="8426" y="3874024"/>
                  </a:lnTo>
                  <a:lnTo>
                    <a:pt x="31408" y="3908080"/>
                  </a:lnTo>
                  <a:lnTo>
                    <a:pt x="65498" y="3931027"/>
                  </a:lnTo>
                  <a:lnTo>
                    <a:pt x="107251" y="3939438"/>
                  </a:lnTo>
                  <a:lnTo>
                    <a:pt x="4587138" y="3939438"/>
                  </a:lnTo>
                  <a:lnTo>
                    <a:pt x="4628890" y="3931027"/>
                  </a:lnTo>
                  <a:lnTo>
                    <a:pt x="4662981" y="3908080"/>
                  </a:lnTo>
                  <a:lnTo>
                    <a:pt x="4685963" y="3874024"/>
                  </a:lnTo>
                  <a:lnTo>
                    <a:pt x="4694389" y="3832288"/>
                  </a:lnTo>
                  <a:lnTo>
                    <a:pt x="4694389" y="107149"/>
                  </a:lnTo>
                  <a:lnTo>
                    <a:pt x="4685963" y="65456"/>
                  </a:lnTo>
                  <a:lnTo>
                    <a:pt x="4662981" y="31395"/>
                  </a:lnTo>
                  <a:lnTo>
                    <a:pt x="4628890" y="8425"/>
                  </a:lnTo>
                  <a:lnTo>
                    <a:pt x="4587138" y="0"/>
                  </a:lnTo>
                  <a:close/>
                </a:path>
              </a:pathLst>
            </a:custGeom>
            <a:solidFill>
              <a:srgbClr val="F7ECD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888354" y="3081337"/>
              <a:ext cx="4704080" cy="3949065"/>
            </a:xfrm>
            <a:custGeom>
              <a:avLst/>
              <a:gdLst/>
              <a:ahLst/>
              <a:cxnLst/>
              <a:rect l="l" t="t" r="r" b="b"/>
              <a:pathLst>
                <a:path w="4704080" h="3949065">
                  <a:moveTo>
                    <a:pt x="4591900" y="0"/>
                  </a:moveTo>
                  <a:lnTo>
                    <a:pt x="112013" y="0"/>
                  </a:lnTo>
                  <a:lnTo>
                    <a:pt x="68392" y="8794"/>
                  </a:lnTo>
                  <a:lnTo>
                    <a:pt x="32789" y="32777"/>
                  </a:lnTo>
                  <a:lnTo>
                    <a:pt x="8795" y="68349"/>
                  </a:lnTo>
                  <a:lnTo>
                    <a:pt x="0" y="111912"/>
                  </a:lnTo>
                  <a:lnTo>
                    <a:pt x="0" y="3837051"/>
                  </a:lnTo>
                  <a:lnTo>
                    <a:pt x="8795" y="3880613"/>
                  </a:lnTo>
                  <a:lnTo>
                    <a:pt x="32789" y="3916186"/>
                  </a:lnTo>
                  <a:lnTo>
                    <a:pt x="68392" y="3940169"/>
                  </a:lnTo>
                  <a:lnTo>
                    <a:pt x="112013" y="3948963"/>
                  </a:lnTo>
                  <a:lnTo>
                    <a:pt x="112013" y="3944200"/>
                  </a:lnTo>
                  <a:lnTo>
                    <a:pt x="4615524" y="3944200"/>
                  </a:lnTo>
                  <a:lnTo>
                    <a:pt x="4635522" y="3940169"/>
                  </a:lnTo>
                  <a:lnTo>
                    <a:pt x="4636607" y="3939438"/>
                  </a:lnTo>
                  <a:lnTo>
                    <a:pt x="112013" y="3939438"/>
                  </a:lnTo>
                  <a:lnTo>
                    <a:pt x="72130" y="3931396"/>
                  </a:lnTo>
                  <a:lnTo>
                    <a:pt x="39552" y="3909461"/>
                  </a:lnTo>
                  <a:lnTo>
                    <a:pt x="17582" y="3876918"/>
                  </a:lnTo>
                  <a:lnTo>
                    <a:pt x="9524" y="3837051"/>
                  </a:lnTo>
                  <a:lnTo>
                    <a:pt x="9524" y="111912"/>
                  </a:lnTo>
                  <a:lnTo>
                    <a:pt x="17582" y="72045"/>
                  </a:lnTo>
                  <a:lnTo>
                    <a:pt x="39552" y="39501"/>
                  </a:lnTo>
                  <a:lnTo>
                    <a:pt x="72130" y="17566"/>
                  </a:lnTo>
                  <a:lnTo>
                    <a:pt x="112013" y="9525"/>
                  </a:lnTo>
                  <a:lnTo>
                    <a:pt x="112013" y="4762"/>
                  </a:lnTo>
                  <a:lnTo>
                    <a:pt x="4591900" y="4762"/>
                  </a:lnTo>
                  <a:lnTo>
                    <a:pt x="4591900" y="0"/>
                  </a:lnTo>
                  <a:close/>
                </a:path>
                <a:path w="4704080" h="3949065">
                  <a:moveTo>
                    <a:pt x="4591900" y="3944200"/>
                  </a:moveTo>
                  <a:lnTo>
                    <a:pt x="112013" y="3944200"/>
                  </a:lnTo>
                  <a:lnTo>
                    <a:pt x="112013" y="3948963"/>
                  </a:lnTo>
                  <a:lnTo>
                    <a:pt x="4591900" y="3948963"/>
                  </a:lnTo>
                  <a:lnTo>
                    <a:pt x="4591900" y="3944200"/>
                  </a:lnTo>
                  <a:close/>
                </a:path>
                <a:path w="4704080" h="3949065">
                  <a:moveTo>
                    <a:pt x="4615524" y="3944200"/>
                  </a:moveTo>
                  <a:lnTo>
                    <a:pt x="4591900" y="3944200"/>
                  </a:lnTo>
                  <a:lnTo>
                    <a:pt x="4591900" y="3948963"/>
                  </a:lnTo>
                  <a:lnTo>
                    <a:pt x="4615524" y="3944200"/>
                  </a:lnTo>
                  <a:close/>
                </a:path>
                <a:path w="4704080" h="3949065">
                  <a:moveTo>
                    <a:pt x="4591900" y="0"/>
                  </a:moveTo>
                  <a:lnTo>
                    <a:pt x="4591900" y="4762"/>
                  </a:lnTo>
                  <a:lnTo>
                    <a:pt x="112013" y="4762"/>
                  </a:lnTo>
                  <a:lnTo>
                    <a:pt x="112013" y="9525"/>
                  </a:lnTo>
                  <a:lnTo>
                    <a:pt x="4591900" y="9525"/>
                  </a:lnTo>
                  <a:lnTo>
                    <a:pt x="4631771" y="17566"/>
                  </a:lnTo>
                  <a:lnTo>
                    <a:pt x="4664329" y="39501"/>
                  </a:lnTo>
                  <a:lnTo>
                    <a:pt x="4686294" y="72045"/>
                  </a:lnTo>
                  <a:lnTo>
                    <a:pt x="4694389" y="111912"/>
                  </a:lnTo>
                  <a:lnTo>
                    <a:pt x="4694389" y="3837051"/>
                  </a:lnTo>
                  <a:lnTo>
                    <a:pt x="4686332" y="3876918"/>
                  </a:lnTo>
                  <a:lnTo>
                    <a:pt x="4664362" y="3909461"/>
                  </a:lnTo>
                  <a:lnTo>
                    <a:pt x="4631783" y="3931396"/>
                  </a:lnTo>
                  <a:lnTo>
                    <a:pt x="4591900" y="3939438"/>
                  </a:lnTo>
                  <a:lnTo>
                    <a:pt x="4636607" y="3939438"/>
                  </a:lnTo>
                  <a:lnTo>
                    <a:pt x="4671125" y="3916186"/>
                  </a:lnTo>
                  <a:lnTo>
                    <a:pt x="4695119" y="3880613"/>
                  </a:lnTo>
                  <a:lnTo>
                    <a:pt x="4703914" y="3837051"/>
                  </a:lnTo>
                  <a:lnTo>
                    <a:pt x="4703914" y="111912"/>
                  </a:lnTo>
                  <a:lnTo>
                    <a:pt x="4695106" y="68349"/>
                  </a:lnTo>
                  <a:lnTo>
                    <a:pt x="4671091" y="32777"/>
                  </a:lnTo>
                  <a:lnTo>
                    <a:pt x="4635484" y="8794"/>
                  </a:lnTo>
                  <a:lnTo>
                    <a:pt x="4591900" y="0"/>
                  </a:lnTo>
                  <a:close/>
                </a:path>
              </a:pathLst>
            </a:custGeom>
            <a:solidFill>
              <a:srgbClr val="DDD2B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 txBox="1"/>
          <p:nvPr/>
        </p:nvSpPr>
        <p:spPr>
          <a:xfrm>
            <a:off x="1145033" y="3332759"/>
            <a:ext cx="4086225" cy="33235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500">
                <a:solidFill>
                  <a:srgbClr val="454240"/>
                </a:solidFill>
                <a:latin typeface="Arial"/>
                <a:cs typeface="Arial"/>
              </a:rPr>
              <a:t>About</a:t>
            </a:r>
            <a:r>
              <a:rPr dirty="0" sz="250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500" spc="-25">
                <a:solidFill>
                  <a:srgbClr val="454240"/>
                </a:solidFill>
                <a:latin typeface="Arial"/>
                <a:cs typeface="Arial"/>
              </a:rPr>
              <a:t>Me</a:t>
            </a:r>
            <a:endParaRPr sz="2500">
              <a:latin typeface="Arial"/>
              <a:cs typeface="Arial"/>
            </a:endParaRPr>
          </a:p>
          <a:p>
            <a:pPr marL="12700" marR="5080">
              <a:lnSpc>
                <a:spcPct val="132800"/>
              </a:lnSpc>
              <a:spcBef>
                <a:spcPts val="655"/>
              </a:spcBef>
            </a:pPr>
            <a:r>
              <a:rPr dirty="0" sz="2000">
                <a:latin typeface="Times New Roman"/>
                <a:cs typeface="Times New Roman"/>
              </a:rPr>
              <a:t>Passionate</a:t>
            </a:r>
            <a:r>
              <a:rPr dirty="0" sz="2000" spc="-10">
                <a:latin typeface="Times New Roman"/>
                <a:cs typeface="Times New Roman"/>
              </a:rPr>
              <a:t> Front-</a:t>
            </a:r>
            <a:r>
              <a:rPr dirty="0" sz="2000">
                <a:latin typeface="Times New Roman"/>
                <a:cs typeface="Times New Roman"/>
              </a:rPr>
              <a:t>End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Developer</a:t>
            </a:r>
            <a:r>
              <a:rPr dirty="0" sz="2000" spc="-10">
                <a:latin typeface="Times New Roman"/>
                <a:cs typeface="Times New Roman"/>
              </a:rPr>
              <a:t> skilled </a:t>
            </a:r>
            <a:r>
              <a:rPr dirty="0" sz="2000">
                <a:latin typeface="Times New Roman"/>
                <a:cs typeface="Times New Roman"/>
              </a:rPr>
              <a:t>in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building responsive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and </a:t>
            </a:r>
            <a:r>
              <a:rPr dirty="0" sz="2000" spc="-10">
                <a:latin typeface="Times New Roman"/>
                <a:cs typeface="Times New Roman"/>
              </a:rPr>
              <a:t>user-friendly </a:t>
            </a:r>
            <a:r>
              <a:rPr dirty="0" sz="2000">
                <a:latin typeface="Times New Roman"/>
                <a:cs typeface="Times New Roman"/>
              </a:rPr>
              <a:t>web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applications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using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React, </a:t>
            </a:r>
            <a:r>
              <a:rPr dirty="0" sz="2000">
                <a:latin typeface="Times New Roman"/>
                <a:cs typeface="Times New Roman"/>
              </a:rPr>
              <a:t>JavaScript,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and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modern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UI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frameworks. </a:t>
            </a:r>
            <a:r>
              <a:rPr dirty="0" sz="2000">
                <a:latin typeface="Times New Roman"/>
                <a:cs typeface="Times New Roman"/>
              </a:rPr>
              <a:t>Eager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to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contribute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innovative</a:t>
            </a:r>
            <a:r>
              <a:rPr dirty="0" sz="2000" spc="-15">
                <a:latin typeface="Times New Roman"/>
                <a:cs typeface="Times New Roman"/>
              </a:rPr>
              <a:t> </a:t>
            </a:r>
            <a:r>
              <a:rPr dirty="0" sz="2000" spc="-10">
                <a:latin typeface="Times New Roman"/>
                <a:cs typeface="Times New Roman"/>
              </a:rPr>
              <a:t>solutions </a:t>
            </a:r>
            <a:r>
              <a:rPr dirty="0" sz="2000">
                <a:latin typeface="Times New Roman"/>
                <a:cs typeface="Times New Roman"/>
              </a:rPr>
              <a:t>and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enhance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user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experiences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in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 spc="-50">
                <a:latin typeface="Times New Roman"/>
                <a:cs typeface="Times New Roman"/>
              </a:rPr>
              <a:t>a </a:t>
            </a:r>
            <a:r>
              <a:rPr dirty="0" sz="2000">
                <a:latin typeface="Times New Roman"/>
                <a:cs typeface="Times New Roman"/>
              </a:rPr>
              <a:t>dynamic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team </a:t>
            </a:r>
            <a:r>
              <a:rPr dirty="0" sz="2000" spc="-10">
                <a:latin typeface="Times New Roman"/>
                <a:cs typeface="Times New Roman"/>
              </a:rPr>
              <a:t>environment</a:t>
            </a:r>
            <a:endParaRPr sz="2000">
              <a:latin typeface="Times New Roman"/>
              <a:cs typeface="Times New Roman"/>
            </a:endParaRPr>
          </a:p>
        </p:txBody>
      </p:sp>
      <p:grpSp>
        <p:nvGrpSpPr>
          <p:cNvPr id="7" name="object 7" descr=""/>
          <p:cNvGrpSpPr/>
          <p:nvPr/>
        </p:nvGrpSpPr>
        <p:grpSpPr>
          <a:xfrm>
            <a:off x="5837783" y="3081337"/>
            <a:ext cx="4704080" cy="3949065"/>
            <a:chOff x="5837783" y="3081337"/>
            <a:chExt cx="4704080" cy="3949065"/>
          </a:xfrm>
        </p:grpSpPr>
        <p:sp>
          <p:nvSpPr>
            <p:cNvPr id="8" name="object 8" descr=""/>
            <p:cNvSpPr/>
            <p:nvPr/>
          </p:nvSpPr>
          <p:spPr>
            <a:xfrm>
              <a:off x="5842546" y="3086100"/>
              <a:ext cx="4694555" cy="3939540"/>
            </a:xfrm>
            <a:custGeom>
              <a:avLst/>
              <a:gdLst/>
              <a:ahLst/>
              <a:cxnLst/>
              <a:rect l="l" t="t" r="r" b="b"/>
              <a:pathLst>
                <a:path w="4694555" h="3939540">
                  <a:moveTo>
                    <a:pt x="4587138" y="0"/>
                  </a:moveTo>
                  <a:lnTo>
                    <a:pt x="107251" y="0"/>
                  </a:lnTo>
                  <a:lnTo>
                    <a:pt x="65498" y="8425"/>
                  </a:lnTo>
                  <a:lnTo>
                    <a:pt x="31408" y="31395"/>
                  </a:lnTo>
                  <a:lnTo>
                    <a:pt x="8426" y="65456"/>
                  </a:lnTo>
                  <a:lnTo>
                    <a:pt x="0" y="107149"/>
                  </a:lnTo>
                  <a:lnTo>
                    <a:pt x="0" y="3832288"/>
                  </a:lnTo>
                  <a:lnTo>
                    <a:pt x="8426" y="3874024"/>
                  </a:lnTo>
                  <a:lnTo>
                    <a:pt x="31408" y="3908080"/>
                  </a:lnTo>
                  <a:lnTo>
                    <a:pt x="65498" y="3931027"/>
                  </a:lnTo>
                  <a:lnTo>
                    <a:pt x="107251" y="3939438"/>
                  </a:lnTo>
                  <a:lnTo>
                    <a:pt x="4587138" y="3939438"/>
                  </a:lnTo>
                  <a:lnTo>
                    <a:pt x="4628890" y="3931027"/>
                  </a:lnTo>
                  <a:lnTo>
                    <a:pt x="4662981" y="3908080"/>
                  </a:lnTo>
                  <a:lnTo>
                    <a:pt x="4685963" y="3874024"/>
                  </a:lnTo>
                  <a:lnTo>
                    <a:pt x="4694389" y="3832288"/>
                  </a:lnTo>
                  <a:lnTo>
                    <a:pt x="4694389" y="107149"/>
                  </a:lnTo>
                  <a:lnTo>
                    <a:pt x="4685963" y="65456"/>
                  </a:lnTo>
                  <a:lnTo>
                    <a:pt x="4662981" y="31395"/>
                  </a:lnTo>
                  <a:lnTo>
                    <a:pt x="4628890" y="8425"/>
                  </a:lnTo>
                  <a:lnTo>
                    <a:pt x="4587138" y="0"/>
                  </a:lnTo>
                  <a:close/>
                </a:path>
              </a:pathLst>
            </a:custGeom>
            <a:solidFill>
              <a:srgbClr val="F7ECD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5837783" y="3081337"/>
              <a:ext cx="4704080" cy="3949065"/>
            </a:xfrm>
            <a:custGeom>
              <a:avLst/>
              <a:gdLst/>
              <a:ahLst/>
              <a:cxnLst/>
              <a:rect l="l" t="t" r="r" b="b"/>
              <a:pathLst>
                <a:path w="4704080" h="3949065">
                  <a:moveTo>
                    <a:pt x="4591900" y="0"/>
                  </a:moveTo>
                  <a:lnTo>
                    <a:pt x="112013" y="0"/>
                  </a:lnTo>
                  <a:lnTo>
                    <a:pt x="68392" y="8794"/>
                  </a:lnTo>
                  <a:lnTo>
                    <a:pt x="32789" y="32777"/>
                  </a:lnTo>
                  <a:lnTo>
                    <a:pt x="8795" y="68349"/>
                  </a:lnTo>
                  <a:lnTo>
                    <a:pt x="0" y="111912"/>
                  </a:lnTo>
                  <a:lnTo>
                    <a:pt x="0" y="3837051"/>
                  </a:lnTo>
                  <a:lnTo>
                    <a:pt x="8795" y="3880613"/>
                  </a:lnTo>
                  <a:lnTo>
                    <a:pt x="32789" y="3916186"/>
                  </a:lnTo>
                  <a:lnTo>
                    <a:pt x="68392" y="3940169"/>
                  </a:lnTo>
                  <a:lnTo>
                    <a:pt x="112013" y="3948963"/>
                  </a:lnTo>
                  <a:lnTo>
                    <a:pt x="112013" y="3944200"/>
                  </a:lnTo>
                  <a:lnTo>
                    <a:pt x="4615524" y="3944200"/>
                  </a:lnTo>
                  <a:lnTo>
                    <a:pt x="4635522" y="3940169"/>
                  </a:lnTo>
                  <a:lnTo>
                    <a:pt x="4636607" y="3939438"/>
                  </a:lnTo>
                  <a:lnTo>
                    <a:pt x="112013" y="3939438"/>
                  </a:lnTo>
                  <a:lnTo>
                    <a:pt x="72130" y="3931396"/>
                  </a:lnTo>
                  <a:lnTo>
                    <a:pt x="39552" y="3909461"/>
                  </a:lnTo>
                  <a:lnTo>
                    <a:pt x="17582" y="3876918"/>
                  </a:lnTo>
                  <a:lnTo>
                    <a:pt x="9524" y="3837051"/>
                  </a:lnTo>
                  <a:lnTo>
                    <a:pt x="9524" y="111912"/>
                  </a:lnTo>
                  <a:lnTo>
                    <a:pt x="17582" y="72045"/>
                  </a:lnTo>
                  <a:lnTo>
                    <a:pt x="39552" y="39501"/>
                  </a:lnTo>
                  <a:lnTo>
                    <a:pt x="72130" y="17566"/>
                  </a:lnTo>
                  <a:lnTo>
                    <a:pt x="112013" y="9525"/>
                  </a:lnTo>
                  <a:lnTo>
                    <a:pt x="112013" y="4762"/>
                  </a:lnTo>
                  <a:lnTo>
                    <a:pt x="4591900" y="4762"/>
                  </a:lnTo>
                  <a:lnTo>
                    <a:pt x="4591900" y="0"/>
                  </a:lnTo>
                  <a:close/>
                </a:path>
                <a:path w="4704080" h="3949065">
                  <a:moveTo>
                    <a:pt x="4591900" y="3944200"/>
                  </a:moveTo>
                  <a:lnTo>
                    <a:pt x="112013" y="3944200"/>
                  </a:lnTo>
                  <a:lnTo>
                    <a:pt x="112013" y="3948963"/>
                  </a:lnTo>
                  <a:lnTo>
                    <a:pt x="4591900" y="3948963"/>
                  </a:lnTo>
                  <a:lnTo>
                    <a:pt x="4591900" y="3944200"/>
                  </a:lnTo>
                  <a:close/>
                </a:path>
                <a:path w="4704080" h="3949065">
                  <a:moveTo>
                    <a:pt x="4615524" y="3944200"/>
                  </a:moveTo>
                  <a:lnTo>
                    <a:pt x="4591900" y="3944200"/>
                  </a:lnTo>
                  <a:lnTo>
                    <a:pt x="4591900" y="3948963"/>
                  </a:lnTo>
                  <a:lnTo>
                    <a:pt x="4615524" y="3944200"/>
                  </a:lnTo>
                  <a:close/>
                </a:path>
                <a:path w="4704080" h="3949065">
                  <a:moveTo>
                    <a:pt x="4591900" y="0"/>
                  </a:moveTo>
                  <a:lnTo>
                    <a:pt x="4591900" y="4762"/>
                  </a:lnTo>
                  <a:lnTo>
                    <a:pt x="112013" y="4762"/>
                  </a:lnTo>
                  <a:lnTo>
                    <a:pt x="112013" y="9525"/>
                  </a:lnTo>
                  <a:lnTo>
                    <a:pt x="4591900" y="9525"/>
                  </a:lnTo>
                  <a:lnTo>
                    <a:pt x="4631771" y="17566"/>
                  </a:lnTo>
                  <a:lnTo>
                    <a:pt x="4664329" y="39501"/>
                  </a:lnTo>
                  <a:lnTo>
                    <a:pt x="4686294" y="72045"/>
                  </a:lnTo>
                  <a:lnTo>
                    <a:pt x="4694389" y="111912"/>
                  </a:lnTo>
                  <a:lnTo>
                    <a:pt x="4694389" y="3837051"/>
                  </a:lnTo>
                  <a:lnTo>
                    <a:pt x="4686332" y="3876918"/>
                  </a:lnTo>
                  <a:lnTo>
                    <a:pt x="4664362" y="3909461"/>
                  </a:lnTo>
                  <a:lnTo>
                    <a:pt x="4631783" y="3931396"/>
                  </a:lnTo>
                  <a:lnTo>
                    <a:pt x="4591900" y="3939438"/>
                  </a:lnTo>
                  <a:lnTo>
                    <a:pt x="4636607" y="3939438"/>
                  </a:lnTo>
                  <a:lnTo>
                    <a:pt x="4671125" y="3916186"/>
                  </a:lnTo>
                  <a:lnTo>
                    <a:pt x="4695119" y="3880613"/>
                  </a:lnTo>
                  <a:lnTo>
                    <a:pt x="4703914" y="3837051"/>
                  </a:lnTo>
                  <a:lnTo>
                    <a:pt x="4703914" y="111912"/>
                  </a:lnTo>
                  <a:lnTo>
                    <a:pt x="4695106" y="68349"/>
                  </a:lnTo>
                  <a:lnTo>
                    <a:pt x="4671091" y="32777"/>
                  </a:lnTo>
                  <a:lnTo>
                    <a:pt x="4635484" y="8794"/>
                  </a:lnTo>
                  <a:lnTo>
                    <a:pt x="4591900" y="0"/>
                  </a:lnTo>
                  <a:close/>
                </a:path>
              </a:pathLst>
            </a:custGeom>
            <a:solidFill>
              <a:srgbClr val="DDD2B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 descr=""/>
          <p:cNvSpPr txBox="1"/>
          <p:nvPr/>
        </p:nvSpPr>
        <p:spPr>
          <a:xfrm>
            <a:off x="6094463" y="3295586"/>
            <a:ext cx="4135754" cy="29559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500" spc="-10" b="1">
                <a:solidFill>
                  <a:srgbClr val="454240"/>
                </a:solidFill>
                <a:latin typeface="Times New Roman"/>
                <a:cs typeface="Times New Roman"/>
              </a:rPr>
              <a:t>Projects</a:t>
            </a:r>
            <a:endParaRPr sz="2500">
              <a:latin typeface="Times New Roman"/>
              <a:cs typeface="Times New Roman"/>
            </a:endParaRPr>
          </a:p>
          <a:p>
            <a:pPr marL="12700" marR="5080">
              <a:lnSpc>
                <a:spcPct val="132800"/>
              </a:lnSpc>
              <a:spcBef>
                <a:spcPts val="950"/>
              </a:spcBef>
            </a:pP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This</a:t>
            </a:r>
            <a:r>
              <a:rPr dirty="0" sz="2000" spc="-2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section</a:t>
            </a:r>
            <a:r>
              <a:rPr dirty="0" sz="2000" spc="-2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showcases</a:t>
            </a:r>
            <a:r>
              <a:rPr dirty="0" sz="2000" spc="-2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my</a:t>
            </a:r>
            <a:r>
              <a:rPr dirty="0" sz="2000" spc="-2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personal</a:t>
            </a:r>
            <a:r>
              <a:rPr dirty="0" sz="2000" spc="-2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 spc="-25">
                <a:solidFill>
                  <a:srgbClr val="454240"/>
                </a:solidFill>
                <a:latin typeface="Times New Roman"/>
                <a:cs typeface="Times New Roman"/>
              </a:rPr>
              <a:t>and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academic</a:t>
            </a:r>
            <a:r>
              <a:rPr dirty="0" sz="2000" spc="-1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projects</a:t>
            </a:r>
            <a:r>
              <a:rPr dirty="0" sz="2000" spc="-1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with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descriptions</a:t>
            </a:r>
            <a:r>
              <a:rPr dirty="0" sz="2000" spc="-1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 spc="-25">
                <a:solidFill>
                  <a:srgbClr val="454240"/>
                </a:solidFill>
                <a:latin typeface="Times New Roman"/>
                <a:cs typeface="Times New Roman"/>
              </a:rPr>
              <a:t>and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links</a:t>
            </a:r>
            <a:r>
              <a:rPr dirty="0" sz="2000" spc="-1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to</a:t>
            </a:r>
            <a:r>
              <a:rPr dirty="0" sz="2000" spc="-1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GitHub</a:t>
            </a:r>
            <a:r>
              <a:rPr dirty="0" sz="2000" spc="-1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repositories.</a:t>
            </a:r>
            <a:r>
              <a:rPr dirty="0" sz="2000" spc="-1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 spc="-10">
                <a:solidFill>
                  <a:srgbClr val="454240"/>
                </a:solidFill>
                <a:latin typeface="Times New Roman"/>
                <a:cs typeface="Times New Roman"/>
              </a:rPr>
              <a:t>Interactive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elements,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such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as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image sliders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 spc="-25">
                <a:solidFill>
                  <a:srgbClr val="454240"/>
                </a:solidFill>
                <a:latin typeface="Times New Roman"/>
                <a:cs typeface="Times New Roman"/>
              </a:rPr>
              <a:t>or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project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filtering,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are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implemented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 spc="-10">
                <a:solidFill>
                  <a:srgbClr val="454240"/>
                </a:solidFill>
                <a:latin typeface="Times New Roman"/>
                <a:cs typeface="Times New Roman"/>
              </a:rPr>
              <a:t>using JavaScript.</a:t>
            </a:r>
            <a:endParaRPr sz="2000">
              <a:latin typeface="Times New Roman"/>
              <a:cs typeface="Times New Roman"/>
            </a:endParaRPr>
          </a:p>
        </p:txBody>
      </p:sp>
      <p:grpSp>
        <p:nvGrpSpPr>
          <p:cNvPr id="11" name="object 11" descr=""/>
          <p:cNvGrpSpPr/>
          <p:nvPr/>
        </p:nvGrpSpPr>
        <p:grpSpPr>
          <a:xfrm>
            <a:off x="888354" y="7275906"/>
            <a:ext cx="9653905" cy="1907539"/>
            <a:chOff x="888354" y="7275906"/>
            <a:chExt cx="9653905" cy="1907539"/>
          </a:xfrm>
        </p:grpSpPr>
        <p:sp>
          <p:nvSpPr>
            <p:cNvPr id="12" name="object 12" descr=""/>
            <p:cNvSpPr/>
            <p:nvPr/>
          </p:nvSpPr>
          <p:spPr>
            <a:xfrm>
              <a:off x="893117" y="7280668"/>
              <a:ext cx="9644380" cy="1898014"/>
            </a:xfrm>
            <a:custGeom>
              <a:avLst/>
              <a:gdLst/>
              <a:ahLst/>
              <a:cxnLst/>
              <a:rect l="l" t="t" r="r" b="b"/>
              <a:pathLst>
                <a:path w="9644380" h="1898015">
                  <a:moveTo>
                    <a:pt x="9536150" y="0"/>
                  </a:moveTo>
                  <a:lnTo>
                    <a:pt x="107632" y="0"/>
                  </a:lnTo>
                  <a:lnTo>
                    <a:pt x="65740" y="8425"/>
                  </a:lnTo>
                  <a:lnTo>
                    <a:pt x="31527" y="31395"/>
                  </a:lnTo>
                  <a:lnTo>
                    <a:pt x="8459" y="65456"/>
                  </a:lnTo>
                  <a:lnTo>
                    <a:pt x="0" y="107149"/>
                  </a:lnTo>
                  <a:lnTo>
                    <a:pt x="0" y="1790420"/>
                  </a:lnTo>
                  <a:lnTo>
                    <a:pt x="8459" y="1832114"/>
                  </a:lnTo>
                  <a:lnTo>
                    <a:pt x="31527" y="1866174"/>
                  </a:lnTo>
                  <a:lnTo>
                    <a:pt x="65740" y="1889145"/>
                  </a:lnTo>
                  <a:lnTo>
                    <a:pt x="107632" y="1897570"/>
                  </a:lnTo>
                  <a:lnTo>
                    <a:pt x="9536150" y="1897570"/>
                  </a:lnTo>
                  <a:lnTo>
                    <a:pt x="9578042" y="1889145"/>
                  </a:lnTo>
                  <a:lnTo>
                    <a:pt x="9612255" y="1866174"/>
                  </a:lnTo>
                  <a:lnTo>
                    <a:pt x="9635323" y="1832114"/>
                  </a:lnTo>
                  <a:lnTo>
                    <a:pt x="9643783" y="1790420"/>
                  </a:lnTo>
                  <a:lnTo>
                    <a:pt x="9643783" y="107149"/>
                  </a:lnTo>
                  <a:lnTo>
                    <a:pt x="9635323" y="65456"/>
                  </a:lnTo>
                  <a:lnTo>
                    <a:pt x="9612255" y="31395"/>
                  </a:lnTo>
                  <a:lnTo>
                    <a:pt x="9578042" y="8425"/>
                  </a:lnTo>
                  <a:lnTo>
                    <a:pt x="9536150" y="0"/>
                  </a:lnTo>
                  <a:close/>
                </a:path>
              </a:pathLst>
            </a:custGeom>
            <a:solidFill>
              <a:srgbClr val="F7ECD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888354" y="7275906"/>
              <a:ext cx="9653905" cy="1907539"/>
            </a:xfrm>
            <a:custGeom>
              <a:avLst/>
              <a:gdLst/>
              <a:ahLst/>
              <a:cxnLst/>
              <a:rect l="l" t="t" r="r" b="b"/>
              <a:pathLst>
                <a:path w="9653905" h="1907540">
                  <a:moveTo>
                    <a:pt x="9540913" y="0"/>
                  </a:moveTo>
                  <a:lnTo>
                    <a:pt x="112394" y="0"/>
                  </a:lnTo>
                  <a:lnTo>
                    <a:pt x="68633" y="8794"/>
                  </a:lnTo>
                  <a:lnTo>
                    <a:pt x="32908" y="32777"/>
                  </a:lnTo>
                  <a:lnTo>
                    <a:pt x="8828" y="68349"/>
                  </a:lnTo>
                  <a:lnTo>
                    <a:pt x="0" y="111912"/>
                  </a:lnTo>
                  <a:lnTo>
                    <a:pt x="0" y="1795183"/>
                  </a:lnTo>
                  <a:lnTo>
                    <a:pt x="8841" y="1838745"/>
                  </a:lnTo>
                  <a:lnTo>
                    <a:pt x="32944" y="1874318"/>
                  </a:lnTo>
                  <a:lnTo>
                    <a:pt x="68673" y="1898301"/>
                  </a:lnTo>
                  <a:lnTo>
                    <a:pt x="112394" y="1907095"/>
                  </a:lnTo>
                  <a:lnTo>
                    <a:pt x="112394" y="1902332"/>
                  </a:lnTo>
                  <a:lnTo>
                    <a:pt x="9564612" y="1902332"/>
                  </a:lnTo>
                  <a:lnTo>
                    <a:pt x="9584674" y="1898301"/>
                  </a:lnTo>
                  <a:lnTo>
                    <a:pt x="9585763" y="1897570"/>
                  </a:lnTo>
                  <a:lnTo>
                    <a:pt x="112394" y="1897570"/>
                  </a:lnTo>
                  <a:lnTo>
                    <a:pt x="72331" y="1889527"/>
                  </a:lnTo>
                  <a:lnTo>
                    <a:pt x="39635" y="1867588"/>
                  </a:lnTo>
                  <a:lnTo>
                    <a:pt x="17601" y="1835044"/>
                  </a:lnTo>
                  <a:lnTo>
                    <a:pt x="9524" y="1795183"/>
                  </a:lnTo>
                  <a:lnTo>
                    <a:pt x="9524" y="111912"/>
                  </a:lnTo>
                  <a:lnTo>
                    <a:pt x="17601" y="72088"/>
                  </a:lnTo>
                  <a:lnTo>
                    <a:pt x="39635" y="39539"/>
                  </a:lnTo>
                  <a:lnTo>
                    <a:pt x="72331" y="17580"/>
                  </a:lnTo>
                  <a:lnTo>
                    <a:pt x="112394" y="9525"/>
                  </a:lnTo>
                  <a:lnTo>
                    <a:pt x="112394" y="4762"/>
                  </a:lnTo>
                  <a:lnTo>
                    <a:pt x="9540913" y="4762"/>
                  </a:lnTo>
                  <a:lnTo>
                    <a:pt x="9540913" y="0"/>
                  </a:lnTo>
                  <a:close/>
                </a:path>
                <a:path w="9653905" h="1907540">
                  <a:moveTo>
                    <a:pt x="9540913" y="1902332"/>
                  </a:moveTo>
                  <a:lnTo>
                    <a:pt x="112394" y="1902332"/>
                  </a:lnTo>
                  <a:lnTo>
                    <a:pt x="112394" y="1907095"/>
                  </a:lnTo>
                  <a:lnTo>
                    <a:pt x="9540913" y="1907095"/>
                  </a:lnTo>
                  <a:lnTo>
                    <a:pt x="9540913" y="1902332"/>
                  </a:lnTo>
                  <a:close/>
                </a:path>
                <a:path w="9653905" h="1907540">
                  <a:moveTo>
                    <a:pt x="9564612" y="1902332"/>
                  </a:moveTo>
                  <a:lnTo>
                    <a:pt x="9540913" y="1902332"/>
                  </a:lnTo>
                  <a:lnTo>
                    <a:pt x="9540913" y="1907095"/>
                  </a:lnTo>
                  <a:lnTo>
                    <a:pt x="9564612" y="1902332"/>
                  </a:lnTo>
                  <a:close/>
                </a:path>
                <a:path w="9653905" h="1907540">
                  <a:moveTo>
                    <a:pt x="9540913" y="0"/>
                  </a:moveTo>
                  <a:lnTo>
                    <a:pt x="9540913" y="4762"/>
                  </a:lnTo>
                  <a:lnTo>
                    <a:pt x="112394" y="4762"/>
                  </a:lnTo>
                  <a:lnTo>
                    <a:pt x="112394" y="9525"/>
                  </a:lnTo>
                  <a:lnTo>
                    <a:pt x="9540913" y="9525"/>
                  </a:lnTo>
                  <a:lnTo>
                    <a:pt x="9580994" y="17580"/>
                  </a:lnTo>
                  <a:lnTo>
                    <a:pt x="9613695" y="39539"/>
                  </a:lnTo>
                  <a:lnTo>
                    <a:pt x="9633202" y="68349"/>
                  </a:lnTo>
                  <a:lnTo>
                    <a:pt x="9635713" y="72088"/>
                  </a:lnTo>
                  <a:lnTo>
                    <a:pt x="9643783" y="111912"/>
                  </a:lnTo>
                  <a:lnTo>
                    <a:pt x="9643783" y="1795183"/>
                  </a:lnTo>
                  <a:lnTo>
                    <a:pt x="9635679" y="1835044"/>
                  </a:lnTo>
                  <a:lnTo>
                    <a:pt x="9613620" y="1867588"/>
                  </a:lnTo>
                  <a:lnTo>
                    <a:pt x="9580911" y="1889527"/>
                  </a:lnTo>
                  <a:lnTo>
                    <a:pt x="9540913" y="1897570"/>
                  </a:lnTo>
                  <a:lnTo>
                    <a:pt x="9585763" y="1897570"/>
                  </a:lnTo>
                  <a:lnTo>
                    <a:pt x="9620399" y="1874318"/>
                  </a:lnTo>
                  <a:lnTo>
                    <a:pt x="9644479" y="1838745"/>
                  </a:lnTo>
                  <a:lnTo>
                    <a:pt x="9653308" y="1795183"/>
                  </a:lnTo>
                  <a:lnTo>
                    <a:pt x="9653308" y="111912"/>
                  </a:lnTo>
                  <a:lnTo>
                    <a:pt x="9644465" y="68349"/>
                  </a:lnTo>
                  <a:lnTo>
                    <a:pt x="9620361" y="32777"/>
                  </a:lnTo>
                  <a:lnTo>
                    <a:pt x="9584631" y="8794"/>
                  </a:lnTo>
                  <a:lnTo>
                    <a:pt x="9540913" y="0"/>
                  </a:lnTo>
                  <a:close/>
                </a:path>
              </a:pathLst>
            </a:custGeom>
            <a:solidFill>
              <a:srgbClr val="DDD2B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 txBox="1"/>
          <p:nvPr/>
        </p:nvSpPr>
        <p:spPr>
          <a:xfrm>
            <a:off x="1145033" y="7490167"/>
            <a:ext cx="8860155" cy="22948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500" spc="-10" b="1">
                <a:solidFill>
                  <a:srgbClr val="454240"/>
                </a:solidFill>
                <a:latin typeface="Times New Roman"/>
                <a:cs typeface="Times New Roman"/>
              </a:rPr>
              <a:t>Contact</a:t>
            </a:r>
            <a:endParaRPr sz="2500">
              <a:latin typeface="Times New Roman"/>
              <a:cs typeface="Times New Roman"/>
            </a:endParaRPr>
          </a:p>
          <a:p>
            <a:pPr marL="12700" marR="5080">
              <a:lnSpc>
                <a:spcPct val="132800"/>
              </a:lnSpc>
              <a:spcBef>
                <a:spcPts val="950"/>
              </a:spcBef>
            </a:pP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This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section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features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a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contact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form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for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visitors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to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send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messages, along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with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my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 spc="-10">
                <a:solidFill>
                  <a:srgbClr val="454240"/>
                </a:solidFill>
                <a:latin typeface="Times New Roman"/>
                <a:cs typeface="Times New Roman"/>
              </a:rPr>
              <a:t>email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address</a:t>
            </a:r>
            <a:r>
              <a:rPr dirty="0" sz="2000" spc="-1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social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>
                <a:solidFill>
                  <a:srgbClr val="454240"/>
                </a:solidFill>
                <a:latin typeface="Times New Roman"/>
                <a:cs typeface="Times New Roman"/>
              </a:rPr>
              <a:t>media</a:t>
            </a:r>
            <a:r>
              <a:rPr dirty="0" sz="2000" spc="-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000" spc="-10">
                <a:solidFill>
                  <a:srgbClr val="454240"/>
                </a:solidFill>
                <a:latin typeface="Times New Roman"/>
                <a:cs typeface="Times New Roman"/>
              </a:rPr>
              <a:t>links.</a:t>
            </a: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785"/>
              </a:spcBef>
            </a:pPr>
            <a:endParaRPr sz="2000">
              <a:latin typeface="Times New Roman"/>
              <a:cs typeface="Times New Roman"/>
            </a:endParaRPr>
          </a:p>
          <a:p>
            <a:pPr marL="2186305">
              <a:lnSpc>
                <a:spcPct val="100000"/>
              </a:lnSpc>
            </a:pPr>
            <a:r>
              <a:rPr dirty="0" u="sng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https://tubular-dango-</a:t>
            </a:r>
            <a:r>
              <a:rPr dirty="0" u="sng" sz="180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96730a.netlify.app/</a:t>
            </a:r>
            <a:endParaRPr sz="1800">
              <a:latin typeface="Calibri"/>
              <a:cs typeface="Calibri"/>
            </a:endParaRPr>
          </a:p>
        </p:txBody>
      </p:sp>
      <p:pic>
        <p:nvPicPr>
          <p:cNvPr id="15" name="object 1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744200" y="114300"/>
            <a:ext cx="7409903" cy="10058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39544" y="0"/>
              <a:ext cx="18248630" cy="10287000"/>
            </a:xfrm>
            <a:custGeom>
              <a:avLst/>
              <a:gdLst/>
              <a:ahLst/>
              <a:cxnLst/>
              <a:rect l="l" t="t" r="r" b="b"/>
              <a:pathLst>
                <a:path w="18248630" h="10287000">
                  <a:moveTo>
                    <a:pt x="0" y="10287000"/>
                  </a:moveTo>
                  <a:lnTo>
                    <a:pt x="0" y="0"/>
                  </a:lnTo>
                  <a:lnTo>
                    <a:pt x="18248455" y="0"/>
                  </a:lnTo>
                  <a:lnTo>
                    <a:pt x="18248455" y="10287000"/>
                  </a:lnTo>
                  <a:lnTo>
                    <a:pt x="0" y="10287000"/>
                  </a:lnTo>
                  <a:close/>
                </a:path>
              </a:pathLst>
            </a:custGeom>
            <a:solidFill>
              <a:srgbClr val="FFFCF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6940"/>
              </a:lnSpc>
              <a:tabLst>
                <a:tab pos="678180" algn="l"/>
                <a:tab pos="2989580" algn="l"/>
                <a:tab pos="6470650" algn="l"/>
              </a:tabLst>
            </a:pPr>
            <a:r>
              <a:rPr dirty="0" spc="-10">
                <a:solidFill>
                  <a:srgbClr val="6F2F9F"/>
                </a:solidFill>
              </a:rPr>
              <a:t>Portfolio</a:t>
            </a:r>
            <a:r>
              <a:rPr dirty="0" spc="-10"/>
              <a:t>:</a:t>
            </a:r>
            <a:r>
              <a:rPr dirty="0"/>
              <a:t>	</a:t>
            </a:r>
            <a:r>
              <a:rPr dirty="0" spc="-10"/>
              <a:t>JavaScript</a:t>
            </a:r>
            <a:r>
              <a:rPr dirty="0"/>
              <a:t>	</a:t>
            </a:r>
            <a:r>
              <a:rPr dirty="0" spc="-10"/>
              <a:t>Features </a:t>
            </a:r>
            <a:r>
              <a:rPr dirty="0" spc="-50"/>
              <a:t>&amp;</a:t>
            </a:r>
            <a:r>
              <a:rPr dirty="0"/>
              <a:t>	</a:t>
            </a:r>
            <a:r>
              <a:rPr dirty="0" spc="-10"/>
              <a:t>Libraries</a:t>
            </a:r>
          </a:p>
        </p:txBody>
      </p:sp>
      <p:grpSp>
        <p:nvGrpSpPr>
          <p:cNvPr id="6" name="object 6" descr=""/>
          <p:cNvGrpSpPr/>
          <p:nvPr/>
        </p:nvGrpSpPr>
        <p:grpSpPr>
          <a:xfrm>
            <a:off x="39544" y="0"/>
            <a:ext cx="15100300" cy="10287000"/>
            <a:chOff x="39544" y="0"/>
            <a:chExt cx="15100300" cy="10287000"/>
          </a:xfrm>
        </p:grpSpPr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50238" y="3931449"/>
              <a:ext cx="708720" cy="708723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140376" y="3931449"/>
              <a:ext cx="708719" cy="708723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4430629" y="3931449"/>
              <a:ext cx="708719" cy="708723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9544" y="0"/>
              <a:ext cx="7385494" cy="10287000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/>
          <p:nvPr/>
        </p:nvSpPr>
        <p:spPr>
          <a:xfrm>
            <a:off x="7837538" y="4833632"/>
            <a:ext cx="2849880" cy="36449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00"/>
              </a:spcBef>
            </a:pP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Interactive</a:t>
            </a:r>
            <a:r>
              <a:rPr dirty="0" sz="2200" spc="-14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elements,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such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as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image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sliders,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are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implemented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using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libraries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like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Swiper</a:t>
            </a:r>
            <a:r>
              <a:rPr dirty="0" sz="2200" spc="-4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or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Slick,</a:t>
            </a:r>
            <a:r>
              <a:rPr dirty="0" sz="220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providing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smooth</a:t>
            </a:r>
            <a:r>
              <a:rPr dirty="0" sz="2200" spc="-9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transitions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between</a:t>
            </a:r>
            <a:r>
              <a:rPr dirty="0" sz="2200" spc="-11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project images.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11127676" y="4833632"/>
            <a:ext cx="2819400" cy="31921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00"/>
              </a:spcBef>
            </a:pP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Project</a:t>
            </a:r>
            <a:r>
              <a:rPr dirty="0" sz="2200" spc="-8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filtering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allows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visitors</a:t>
            </a:r>
            <a:r>
              <a:rPr dirty="0" sz="2200" spc="-3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200" spc="-3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easily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browse</a:t>
            </a:r>
            <a:r>
              <a:rPr dirty="0" sz="2200" spc="-10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projects</a:t>
            </a:r>
            <a:r>
              <a:rPr dirty="0" sz="2200" spc="-9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based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on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specific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categories,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using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JavaScript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to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dynamically</a:t>
            </a:r>
            <a:r>
              <a:rPr dirty="0" sz="2200" spc="-114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display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relevant</a:t>
            </a:r>
            <a:r>
              <a:rPr dirty="0" sz="2200" spc="-114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projects.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14417929" y="4833632"/>
            <a:ext cx="2772410" cy="31921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00"/>
              </a:spcBef>
            </a:pP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Form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validation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ensures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that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users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enter</a:t>
            </a:r>
            <a:r>
              <a:rPr dirty="0" sz="2200" spc="-4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valid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information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into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contact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form,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using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JavaScript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to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validate</a:t>
            </a:r>
            <a:r>
              <a:rPr dirty="0" sz="2200" spc="-9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input</a:t>
            </a:r>
            <a:r>
              <a:rPr dirty="0" sz="2200" spc="-8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fields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before</a:t>
            </a:r>
            <a:r>
              <a:rPr dirty="0" sz="2200" spc="-8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submission.</a:t>
            </a:r>
            <a:endParaRPr sz="2200">
              <a:latin typeface="Arial"/>
              <a:cs typeface="Arial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8841740" y="9288919"/>
            <a:ext cx="396938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7"/>
              </a:rPr>
              <a:t>https://tubular-dango-</a:t>
            </a:r>
            <a:r>
              <a:rPr dirty="0" u="sng" sz="180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7"/>
              </a:rPr>
              <a:t>96730a.netlify.app/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0365740" y="9657689"/>
            <a:ext cx="396938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https://tubular-dango-</a:t>
            </a:r>
            <a:r>
              <a:rPr dirty="0" u="sng" sz="180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96730a.netlify.app/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21739" y="657961"/>
            <a:ext cx="580834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b="1">
                <a:solidFill>
                  <a:srgbClr val="FF0000"/>
                </a:solidFill>
                <a:latin typeface="Calibri"/>
                <a:cs typeface="Calibri"/>
              </a:rPr>
              <a:t>My</a:t>
            </a:r>
            <a:r>
              <a:rPr dirty="0" sz="2800" spc="-55" b="1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 sz="2800" b="1">
                <a:solidFill>
                  <a:srgbClr val="FF0000"/>
                </a:solidFill>
                <a:latin typeface="Calibri"/>
                <a:cs typeface="Calibri"/>
              </a:rPr>
              <a:t>Portfolio.mp4</a:t>
            </a:r>
            <a:r>
              <a:rPr dirty="0" sz="2800" spc="-55" b="1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 sz="2800" b="1">
                <a:solidFill>
                  <a:srgbClr val="FF0000"/>
                </a:solidFill>
                <a:latin typeface="Calibri"/>
                <a:cs typeface="Calibri"/>
              </a:rPr>
              <a:t>(Functionality</a:t>
            </a:r>
            <a:r>
              <a:rPr dirty="0" sz="2800" spc="-55" b="1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 sz="2800" spc="-10" b="1">
                <a:solidFill>
                  <a:srgbClr val="FF0000"/>
                </a:solidFill>
                <a:latin typeface="Calibri"/>
                <a:cs typeface="Calibri"/>
              </a:rPr>
              <a:t>Video)</a:t>
            </a:r>
            <a:endParaRPr sz="2800">
              <a:latin typeface="Calibri"/>
              <a:cs typeface="Calibri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43000" y="1170919"/>
            <a:ext cx="16154400" cy="78131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79538" y="1341970"/>
            <a:ext cx="9415145" cy="415226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3010535">
              <a:lnSpc>
                <a:spcPts val="6940"/>
              </a:lnSpc>
              <a:spcBef>
                <a:spcPts val="95"/>
              </a:spcBef>
              <a:tabLst>
                <a:tab pos="3694429" algn="l"/>
                <a:tab pos="4359910" algn="l"/>
              </a:tabLst>
            </a:pPr>
            <a:r>
              <a:rPr dirty="0" spc="-10"/>
              <a:t>Conclusion</a:t>
            </a:r>
            <a:r>
              <a:rPr dirty="0"/>
              <a:t>	</a:t>
            </a:r>
            <a:r>
              <a:rPr dirty="0" spc="-50"/>
              <a:t>&amp;</a:t>
            </a:r>
            <a:r>
              <a:rPr dirty="0"/>
              <a:t>	</a:t>
            </a:r>
            <a:r>
              <a:rPr dirty="0" spc="-10"/>
              <a:t>Future Development</a:t>
            </a:r>
          </a:p>
          <a:p>
            <a:pPr marL="12700" marR="5080">
              <a:lnSpc>
                <a:spcPct val="131900"/>
              </a:lnSpc>
              <a:spcBef>
                <a:spcPts val="805"/>
              </a:spcBef>
            </a:pP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This</a:t>
            </a:r>
            <a:r>
              <a:rPr dirty="0" sz="2250" spc="-5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presentation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has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showcased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my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ability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to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create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engaging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web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applications,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evident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in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the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Tic-</a:t>
            </a:r>
            <a:r>
              <a:rPr dirty="0" sz="2250" spc="-20">
                <a:solidFill>
                  <a:srgbClr val="454240"/>
                </a:solidFill>
                <a:latin typeface="Times New Roman"/>
                <a:cs typeface="Times New Roman"/>
              </a:rPr>
              <a:t>Tac-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Toe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game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my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portfolio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website.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Future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plans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include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adding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advanced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features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to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the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game,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such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as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more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sophisticated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AI,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25">
                <a:solidFill>
                  <a:srgbClr val="454240"/>
                </a:solidFill>
                <a:latin typeface="Times New Roman"/>
                <a:cs typeface="Times New Roman"/>
              </a:rPr>
              <a:t>and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expanding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my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portfolio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with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new</a:t>
            </a:r>
            <a:r>
              <a:rPr dirty="0" sz="2250" spc="-4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projects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skills.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The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goal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is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to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continuously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improve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my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skills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build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even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more</a:t>
            </a:r>
            <a:r>
              <a:rPr dirty="0" sz="2250" spc="-30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innovative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and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engaging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>
                <a:solidFill>
                  <a:srgbClr val="454240"/>
                </a:solidFill>
                <a:latin typeface="Times New Roman"/>
                <a:cs typeface="Times New Roman"/>
              </a:rPr>
              <a:t>web</a:t>
            </a:r>
            <a:r>
              <a:rPr dirty="0" sz="2250" spc="-35">
                <a:solidFill>
                  <a:srgbClr val="454240"/>
                </a:solidFill>
                <a:latin typeface="Times New Roman"/>
                <a:cs typeface="Times New Roman"/>
              </a:rPr>
              <a:t> </a:t>
            </a:r>
            <a:r>
              <a:rPr dirty="0" sz="2250" spc="-10">
                <a:solidFill>
                  <a:srgbClr val="454240"/>
                </a:solidFill>
                <a:latin typeface="Times New Roman"/>
                <a:cs typeface="Times New Roman"/>
              </a:rPr>
              <a:t>experiences.</a:t>
            </a:r>
            <a:endParaRPr sz="2250">
              <a:latin typeface="Times New Roman"/>
              <a:cs typeface="Times New Roman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888820" y="6349517"/>
            <a:ext cx="9175115" cy="1397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dirty="0" sz="2000">
                <a:latin typeface="Times New Roman"/>
                <a:cs typeface="Times New Roman"/>
              </a:rPr>
              <a:t>"I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look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forward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to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refining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my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skills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further,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tackling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new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challenges,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and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pushing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 spc="-25">
                <a:latin typeface="Times New Roman"/>
                <a:cs typeface="Times New Roman"/>
              </a:rPr>
              <a:t>the </a:t>
            </a:r>
            <a:r>
              <a:rPr dirty="0" sz="2000">
                <a:latin typeface="Times New Roman"/>
                <a:cs typeface="Times New Roman"/>
              </a:rPr>
              <a:t>boundaries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of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web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development.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If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you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have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any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feedback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or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suggestions,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I’d</a:t>
            </a:r>
            <a:r>
              <a:rPr dirty="0" sz="2000" spc="-5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love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>
                <a:latin typeface="Times New Roman"/>
                <a:cs typeface="Times New Roman"/>
              </a:rPr>
              <a:t>to</a:t>
            </a:r>
            <a:r>
              <a:rPr dirty="0" sz="2000" spc="-10">
                <a:latin typeface="Times New Roman"/>
                <a:cs typeface="Times New Roman"/>
              </a:rPr>
              <a:t> </a:t>
            </a:r>
            <a:r>
              <a:rPr dirty="0" sz="2000" spc="-20">
                <a:latin typeface="Times New Roman"/>
                <a:cs typeface="Times New Roman"/>
              </a:rPr>
              <a:t>hear </a:t>
            </a:r>
            <a:r>
              <a:rPr dirty="0" sz="2000" spc="-10">
                <a:latin typeface="Times New Roman"/>
                <a:cs typeface="Times New Roman"/>
              </a:rPr>
              <a:t>them!"</a:t>
            </a:r>
            <a:endParaRPr sz="2000">
              <a:latin typeface="Times New Roman"/>
              <a:cs typeface="Times New Roman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44581" y="0"/>
            <a:ext cx="7743418" cy="10172698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1374139" y="8697721"/>
            <a:ext cx="8770620" cy="7480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3"/>
              </a:rPr>
              <a:t>https://tubular-speculoos-</a:t>
            </a:r>
            <a:r>
              <a:rPr dirty="0" u="sng" sz="180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3"/>
              </a:rPr>
              <a:t>8d8fbc.netlify.app/</a:t>
            </a:r>
            <a:endParaRPr sz="1800">
              <a:latin typeface="Calibri"/>
              <a:cs typeface="Calibri"/>
            </a:endParaRPr>
          </a:p>
          <a:p>
            <a:pPr marL="4813300">
              <a:lnSpc>
                <a:spcPct val="100000"/>
              </a:lnSpc>
              <a:spcBef>
                <a:spcPts val="1365"/>
              </a:spcBef>
            </a:pPr>
            <a:r>
              <a:rPr dirty="0" u="sng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4"/>
              </a:rPr>
              <a:t>https://tubular-dango-</a:t>
            </a:r>
            <a:r>
              <a:rPr dirty="0" u="sng" sz="180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4"/>
              </a:rPr>
              <a:t>96730a.netlify.app/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82700" y="839966"/>
            <a:ext cx="13691869" cy="87121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02430" algn="l"/>
                <a:tab pos="6317615" algn="l"/>
                <a:tab pos="8198484" algn="l"/>
                <a:tab pos="8864600" algn="l"/>
              </a:tabLst>
            </a:pPr>
            <a:r>
              <a:rPr dirty="0" spc="-25">
                <a:solidFill>
                  <a:srgbClr val="FF0000"/>
                </a:solidFill>
              </a:rPr>
              <a:t>Tic-</a:t>
            </a:r>
            <a:r>
              <a:rPr dirty="0" spc="-20">
                <a:solidFill>
                  <a:srgbClr val="FF0000"/>
                </a:solidFill>
              </a:rPr>
              <a:t>Tac-Toe</a:t>
            </a:r>
            <a:r>
              <a:rPr dirty="0" spc="-20"/>
              <a:t>:</a:t>
            </a:r>
            <a:r>
              <a:rPr dirty="0"/>
              <a:t>	</a:t>
            </a:r>
            <a:r>
              <a:rPr dirty="0" spc="-20"/>
              <a:t>Game</a:t>
            </a:r>
            <a:r>
              <a:rPr dirty="0"/>
              <a:t>	</a:t>
            </a:r>
            <a:r>
              <a:rPr dirty="0" spc="-10"/>
              <a:t>Logic</a:t>
            </a:r>
            <a:r>
              <a:rPr dirty="0"/>
              <a:t>	</a:t>
            </a:r>
            <a:r>
              <a:rPr dirty="0" spc="-50"/>
              <a:t>&amp;</a:t>
            </a:r>
            <a:r>
              <a:rPr dirty="0"/>
              <a:t>	</a:t>
            </a:r>
            <a:r>
              <a:rPr dirty="0" spc="-10"/>
              <a:t>Implementation</a:t>
            </a:r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HTML</a:t>
            </a:r>
            <a:r>
              <a:rPr dirty="0" spc="-10"/>
              <a:t> Structure</a:t>
            </a:r>
          </a:p>
          <a:p>
            <a:pPr marL="12700" marR="1236980">
              <a:lnSpc>
                <a:spcPct val="134900"/>
              </a:lnSpc>
              <a:spcBef>
                <a:spcPts val="1490"/>
              </a:spcBef>
            </a:pP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6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game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board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is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built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using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3x3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grid,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 b="0">
                <a:solidFill>
                  <a:srgbClr val="454240"/>
                </a:solidFill>
                <a:latin typeface="Arial"/>
                <a:cs typeface="Arial"/>
              </a:rPr>
              <a:t>implemented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using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either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``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or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``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elements,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depending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on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 b="0">
                <a:solidFill>
                  <a:srgbClr val="454240"/>
                </a:solidFill>
                <a:latin typeface="Arial"/>
                <a:cs typeface="Arial"/>
              </a:rPr>
              <a:t>preference.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Each</a:t>
            </a:r>
            <a:r>
              <a:rPr dirty="0" sz="2200" spc="-7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square</a:t>
            </a:r>
            <a:r>
              <a:rPr dirty="0" sz="2200" spc="-6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represents</a:t>
            </a:r>
            <a:r>
              <a:rPr dirty="0" sz="2200" spc="-6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6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possible</a:t>
            </a:r>
            <a:r>
              <a:rPr dirty="0" sz="2200" spc="-6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move</a:t>
            </a:r>
            <a:r>
              <a:rPr dirty="0" sz="2200" spc="-6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in</a:t>
            </a:r>
            <a:r>
              <a:rPr dirty="0" sz="2200" spc="-6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7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 b="0">
                <a:solidFill>
                  <a:srgbClr val="454240"/>
                </a:solidFill>
                <a:latin typeface="Arial"/>
                <a:cs typeface="Arial"/>
              </a:rPr>
              <a:t>game.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205"/>
              </a:spcBef>
            </a:pPr>
            <a:endParaRPr sz="2200">
              <a:latin typeface="Arial"/>
              <a:cs typeface="Arial"/>
            </a:endParaRPr>
          </a:p>
          <a:p>
            <a:pPr marL="40005">
              <a:lnSpc>
                <a:spcPct val="100000"/>
              </a:lnSpc>
            </a:pPr>
            <a:r>
              <a:rPr dirty="0"/>
              <a:t>CSS</a:t>
            </a:r>
            <a:r>
              <a:rPr dirty="0" spc="-65"/>
              <a:t> </a:t>
            </a:r>
            <a:r>
              <a:rPr dirty="0" spc="-10"/>
              <a:t>Styling</a:t>
            </a:r>
          </a:p>
          <a:p>
            <a:pPr marL="25400" marR="5080">
              <a:lnSpc>
                <a:spcPct val="134900"/>
              </a:lnSpc>
              <a:spcBef>
                <a:spcPts val="1925"/>
              </a:spcBef>
            </a:pP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CSS</a:t>
            </a:r>
            <a:r>
              <a:rPr dirty="0" sz="2200" spc="-6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is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used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design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game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board's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visual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 b="0">
                <a:solidFill>
                  <a:srgbClr val="454240"/>
                </a:solidFill>
                <a:latin typeface="Arial"/>
                <a:cs typeface="Arial"/>
              </a:rPr>
              <a:t>appearance,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including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grid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layout,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square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 b="0">
                <a:solidFill>
                  <a:srgbClr val="454240"/>
                </a:solidFill>
                <a:latin typeface="Arial"/>
                <a:cs typeface="Arial"/>
              </a:rPr>
              <a:t>dimensions,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 b="0">
                <a:solidFill>
                  <a:srgbClr val="454240"/>
                </a:solidFill>
                <a:latin typeface="Arial"/>
                <a:cs typeface="Arial"/>
              </a:rPr>
              <a:t>styling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of</a:t>
            </a:r>
            <a:r>
              <a:rPr dirty="0" sz="2200" spc="-3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3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'X'</a:t>
            </a:r>
            <a:r>
              <a:rPr dirty="0" sz="2200" spc="-3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200" spc="-3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'O'</a:t>
            </a:r>
            <a:r>
              <a:rPr dirty="0" sz="2200" spc="-3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 b="0">
                <a:solidFill>
                  <a:srgbClr val="454240"/>
                </a:solidFill>
                <a:latin typeface="Arial"/>
                <a:cs typeface="Arial"/>
              </a:rPr>
              <a:t>symbols.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70"/>
              </a:spcBef>
            </a:pPr>
            <a:endParaRPr sz="2200">
              <a:latin typeface="Arial"/>
              <a:cs typeface="Arial"/>
            </a:endParaRPr>
          </a:p>
          <a:p>
            <a:pPr marL="40005">
              <a:lnSpc>
                <a:spcPct val="100000"/>
              </a:lnSpc>
            </a:pPr>
            <a:r>
              <a:rPr dirty="0"/>
              <a:t>JavaScript</a:t>
            </a:r>
            <a:r>
              <a:rPr dirty="0" spc="-30"/>
              <a:t> </a:t>
            </a:r>
            <a:r>
              <a:rPr dirty="0" spc="-10"/>
              <a:t>Logic</a:t>
            </a:r>
          </a:p>
          <a:p>
            <a:pPr marL="40005" marR="315595">
              <a:lnSpc>
                <a:spcPct val="134900"/>
              </a:lnSpc>
              <a:spcBef>
                <a:spcPts val="2480"/>
              </a:spcBef>
            </a:pP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JavaScript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handles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game's</a:t>
            </a:r>
            <a:r>
              <a:rPr dirty="0" sz="2200" spc="-7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logic,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managing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player</a:t>
            </a:r>
            <a:r>
              <a:rPr dirty="0" sz="2200" spc="-7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turns,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updating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game</a:t>
            </a:r>
            <a:r>
              <a:rPr dirty="0" sz="2200" spc="-7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board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state,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200" spc="-7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checking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for</a:t>
            </a:r>
            <a:r>
              <a:rPr dirty="0" sz="2200" spc="-7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 b="0">
                <a:solidFill>
                  <a:srgbClr val="454240"/>
                </a:solidFill>
                <a:latin typeface="Arial"/>
                <a:cs typeface="Arial"/>
              </a:rPr>
              <a:t>winning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conditions.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It</a:t>
            </a:r>
            <a:r>
              <a:rPr dirty="0" sz="2200" spc="-5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also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detects</a:t>
            </a:r>
            <a:r>
              <a:rPr dirty="0" sz="2200" spc="-5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draw</a:t>
            </a:r>
            <a:r>
              <a:rPr dirty="0" sz="2200" spc="-5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or</a:t>
            </a:r>
            <a:r>
              <a:rPr dirty="0" sz="2200" spc="-5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tie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game</a:t>
            </a:r>
            <a:r>
              <a:rPr dirty="0" sz="2200" spc="-5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enables</a:t>
            </a:r>
            <a:r>
              <a:rPr dirty="0" sz="2200" spc="-5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5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player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200" spc="-5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reset</a:t>
            </a:r>
            <a:r>
              <a:rPr dirty="0" sz="2200" spc="-55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b="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50" b="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 b="0">
                <a:solidFill>
                  <a:srgbClr val="454240"/>
                </a:solidFill>
                <a:latin typeface="Arial"/>
                <a:cs typeface="Arial"/>
              </a:rPr>
              <a:t>game.</a:t>
            </a:r>
            <a:endParaRPr sz="220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6974840" y="9781044"/>
            <a:ext cx="426339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https://tubular-speculoos-</a:t>
            </a:r>
            <a:r>
              <a:rPr dirty="0" u="sng" sz="180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8d8fbc.netlify.app/</a:t>
            </a:r>
            <a:endParaRPr sz="1800">
              <a:latin typeface="Calibri"/>
              <a:cs typeface="Calibri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3044" y="100813"/>
            <a:ext cx="1081984" cy="1081989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56037" y="1926780"/>
            <a:ext cx="737562" cy="737565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70267" y="4287672"/>
            <a:ext cx="1218380" cy="761492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175029" y="6668934"/>
            <a:ext cx="657224" cy="7113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0" y="0"/>
              <a:ext cx="18108295" cy="10287000"/>
            </a:xfrm>
            <a:custGeom>
              <a:avLst/>
              <a:gdLst/>
              <a:ahLst/>
              <a:cxnLst/>
              <a:rect l="l" t="t" r="r" b="b"/>
              <a:pathLst>
                <a:path w="18108295" h="10287000">
                  <a:moveTo>
                    <a:pt x="18107783" y="0"/>
                  </a:moveTo>
                  <a:lnTo>
                    <a:pt x="18107783" y="10287000"/>
                  </a:lnTo>
                  <a:lnTo>
                    <a:pt x="0" y="10287000"/>
                  </a:lnTo>
                  <a:lnTo>
                    <a:pt x="0" y="0"/>
                  </a:lnTo>
                  <a:lnTo>
                    <a:pt x="18107783" y="0"/>
                  </a:lnTo>
                  <a:close/>
                </a:path>
              </a:pathLst>
            </a:custGeom>
            <a:solidFill>
              <a:srgbClr val="FFFCF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82026" y="936056"/>
            <a:ext cx="8726805" cy="1659255"/>
          </a:xfrm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6559"/>
              </a:lnSpc>
              <a:tabLst>
                <a:tab pos="3975735" algn="l"/>
                <a:tab pos="5606415" algn="l"/>
              </a:tabLst>
            </a:pPr>
            <a:r>
              <a:rPr dirty="0" sz="5250" spc="-35">
                <a:solidFill>
                  <a:srgbClr val="FF0000"/>
                </a:solidFill>
              </a:rPr>
              <a:t>Tic-</a:t>
            </a:r>
            <a:r>
              <a:rPr dirty="0" sz="5250" spc="-40">
                <a:solidFill>
                  <a:srgbClr val="FF0000"/>
                </a:solidFill>
              </a:rPr>
              <a:t>Tac-</a:t>
            </a:r>
            <a:r>
              <a:rPr dirty="0" sz="5250" spc="-20">
                <a:solidFill>
                  <a:srgbClr val="FF0000"/>
                </a:solidFill>
              </a:rPr>
              <a:t>Toe</a:t>
            </a:r>
            <a:r>
              <a:rPr dirty="0" sz="5250" spc="-20"/>
              <a:t>:</a:t>
            </a:r>
            <a:r>
              <a:rPr dirty="0" sz="5250"/>
              <a:t>	</a:t>
            </a:r>
            <a:r>
              <a:rPr dirty="0" sz="5250" spc="-20"/>
              <a:t>Core</a:t>
            </a:r>
            <a:r>
              <a:rPr dirty="0" sz="5250"/>
              <a:t>	</a:t>
            </a:r>
            <a:r>
              <a:rPr dirty="0" sz="5250" spc="-10"/>
              <a:t>JavaScript Functions</a:t>
            </a:r>
            <a:endParaRPr sz="5250"/>
          </a:p>
        </p:txBody>
      </p:sp>
      <p:grpSp>
        <p:nvGrpSpPr>
          <p:cNvPr id="6" name="object 6" descr=""/>
          <p:cNvGrpSpPr/>
          <p:nvPr/>
        </p:nvGrpSpPr>
        <p:grpSpPr>
          <a:xfrm>
            <a:off x="7789964" y="3321545"/>
            <a:ext cx="612140" cy="612140"/>
            <a:chOff x="7789964" y="3321545"/>
            <a:chExt cx="612140" cy="612140"/>
          </a:xfrm>
        </p:grpSpPr>
        <p:sp>
          <p:nvSpPr>
            <p:cNvPr id="7" name="object 7" descr=""/>
            <p:cNvSpPr/>
            <p:nvPr/>
          </p:nvSpPr>
          <p:spPr>
            <a:xfrm>
              <a:off x="7794726" y="3326307"/>
              <a:ext cx="602615" cy="602615"/>
            </a:xfrm>
            <a:custGeom>
              <a:avLst/>
              <a:gdLst/>
              <a:ahLst/>
              <a:cxnLst/>
              <a:rect l="l" t="t" r="r" b="b"/>
              <a:pathLst>
                <a:path w="602615" h="602614">
                  <a:moveTo>
                    <a:pt x="489775" y="0"/>
                  </a:moveTo>
                  <a:lnTo>
                    <a:pt x="112394" y="0"/>
                  </a:lnTo>
                  <a:lnTo>
                    <a:pt x="68633" y="8828"/>
                  </a:lnTo>
                  <a:lnTo>
                    <a:pt x="32908" y="32908"/>
                  </a:lnTo>
                  <a:lnTo>
                    <a:pt x="8828" y="68633"/>
                  </a:lnTo>
                  <a:lnTo>
                    <a:pt x="0" y="112395"/>
                  </a:lnTo>
                  <a:lnTo>
                    <a:pt x="0" y="489775"/>
                  </a:lnTo>
                  <a:lnTo>
                    <a:pt x="8828" y="533494"/>
                  </a:lnTo>
                  <a:lnTo>
                    <a:pt x="32908" y="569223"/>
                  </a:lnTo>
                  <a:lnTo>
                    <a:pt x="68633" y="593327"/>
                  </a:lnTo>
                  <a:lnTo>
                    <a:pt x="112394" y="602170"/>
                  </a:lnTo>
                  <a:lnTo>
                    <a:pt x="489775" y="602170"/>
                  </a:lnTo>
                  <a:lnTo>
                    <a:pt x="533536" y="593342"/>
                  </a:lnTo>
                  <a:lnTo>
                    <a:pt x="569261" y="569261"/>
                  </a:lnTo>
                  <a:lnTo>
                    <a:pt x="593342" y="533536"/>
                  </a:lnTo>
                  <a:lnTo>
                    <a:pt x="602170" y="489775"/>
                  </a:lnTo>
                  <a:lnTo>
                    <a:pt x="602170" y="112395"/>
                  </a:lnTo>
                  <a:lnTo>
                    <a:pt x="593342" y="68633"/>
                  </a:lnTo>
                  <a:lnTo>
                    <a:pt x="569261" y="32908"/>
                  </a:lnTo>
                  <a:lnTo>
                    <a:pt x="533536" y="8828"/>
                  </a:lnTo>
                  <a:lnTo>
                    <a:pt x="489775" y="0"/>
                  </a:lnTo>
                  <a:close/>
                </a:path>
              </a:pathLst>
            </a:custGeom>
            <a:solidFill>
              <a:srgbClr val="F7ECD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7789964" y="3321545"/>
              <a:ext cx="612140" cy="612140"/>
            </a:xfrm>
            <a:custGeom>
              <a:avLst/>
              <a:gdLst/>
              <a:ahLst/>
              <a:cxnLst/>
              <a:rect l="l" t="t" r="r" b="b"/>
              <a:pathLst>
                <a:path w="612140" h="612139">
                  <a:moveTo>
                    <a:pt x="494538" y="0"/>
                  </a:moveTo>
                  <a:lnTo>
                    <a:pt x="117157" y="0"/>
                  </a:lnTo>
                  <a:lnTo>
                    <a:pt x="71566" y="9210"/>
                  </a:lnTo>
                  <a:lnTo>
                    <a:pt x="34325" y="34323"/>
                  </a:lnTo>
                  <a:lnTo>
                    <a:pt x="9210" y="71564"/>
                  </a:lnTo>
                  <a:lnTo>
                    <a:pt x="0" y="117157"/>
                  </a:lnTo>
                  <a:lnTo>
                    <a:pt x="0" y="494538"/>
                  </a:lnTo>
                  <a:lnTo>
                    <a:pt x="9210" y="540131"/>
                  </a:lnTo>
                  <a:lnTo>
                    <a:pt x="34325" y="577372"/>
                  </a:lnTo>
                  <a:lnTo>
                    <a:pt x="71566" y="602485"/>
                  </a:lnTo>
                  <a:lnTo>
                    <a:pt x="117157" y="611695"/>
                  </a:lnTo>
                  <a:lnTo>
                    <a:pt x="117157" y="606932"/>
                  </a:lnTo>
                  <a:lnTo>
                    <a:pt x="518112" y="606932"/>
                  </a:lnTo>
                  <a:lnTo>
                    <a:pt x="540128" y="602485"/>
                  </a:lnTo>
                  <a:lnTo>
                    <a:pt x="540595" y="602170"/>
                  </a:lnTo>
                  <a:lnTo>
                    <a:pt x="117157" y="602170"/>
                  </a:lnTo>
                  <a:lnTo>
                    <a:pt x="75265" y="593711"/>
                  </a:lnTo>
                  <a:lnTo>
                    <a:pt x="41052" y="570642"/>
                  </a:lnTo>
                  <a:lnTo>
                    <a:pt x="17984" y="536430"/>
                  </a:lnTo>
                  <a:lnTo>
                    <a:pt x="9524" y="494538"/>
                  </a:lnTo>
                  <a:lnTo>
                    <a:pt x="9524" y="117157"/>
                  </a:lnTo>
                  <a:lnTo>
                    <a:pt x="17984" y="75265"/>
                  </a:lnTo>
                  <a:lnTo>
                    <a:pt x="41052" y="41052"/>
                  </a:lnTo>
                  <a:lnTo>
                    <a:pt x="75265" y="17984"/>
                  </a:lnTo>
                  <a:lnTo>
                    <a:pt x="117157" y="9525"/>
                  </a:lnTo>
                  <a:lnTo>
                    <a:pt x="117157" y="4762"/>
                  </a:lnTo>
                  <a:lnTo>
                    <a:pt x="494538" y="4762"/>
                  </a:lnTo>
                  <a:lnTo>
                    <a:pt x="494538" y="0"/>
                  </a:lnTo>
                  <a:close/>
                </a:path>
                <a:path w="612140" h="612139">
                  <a:moveTo>
                    <a:pt x="494538" y="606932"/>
                  </a:moveTo>
                  <a:lnTo>
                    <a:pt x="117157" y="606932"/>
                  </a:lnTo>
                  <a:lnTo>
                    <a:pt x="117157" y="611695"/>
                  </a:lnTo>
                  <a:lnTo>
                    <a:pt x="494538" y="611695"/>
                  </a:lnTo>
                  <a:lnTo>
                    <a:pt x="494538" y="606932"/>
                  </a:lnTo>
                  <a:close/>
                </a:path>
                <a:path w="612140" h="612139">
                  <a:moveTo>
                    <a:pt x="518112" y="606932"/>
                  </a:moveTo>
                  <a:lnTo>
                    <a:pt x="494538" y="606932"/>
                  </a:lnTo>
                  <a:lnTo>
                    <a:pt x="494538" y="611695"/>
                  </a:lnTo>
                  <a:lnTo>
                    <a:pt x="518112" y="606932"/>
                  </a:lnTo>
                  <a:close/>
                </a:path>
                <a:path w="612140" h="612139">
                  <a:moveTo>
                    <a:pt x="494538" y="0"/>
                  </a:moveTo>
                  <a:lnTo>
                    <a:pt x="494538" y="4762"/>
                  </a:lnTo>
                  <a:lnTo>
                    <a:pt x="117157" y="4762"/>
                  </a:lnTo>
                  <a:lnTo>
                    <a:pt x="117157" y="9525"/>
                  </a:lnTo>
                  <a:lnTo>
                    <a:pt x="494538" y="9525"/>
                  </a:lnTo>
                  <a:lnTo>
                    <a:pt x="536430" y="17984"/>
                  </a:lnTo>
                  <a:lnTo>
                    <a:pt x="570642" y="41052"/>
                  </a:lnTo>
                  <a:lnTo>
                    <a:pt x="593711" y="75265"/>
                  </a:lnTo>
                  <a:lnTo>
                    <a:pt x="602170" y="117157"/>
                  </a:lnTo>
                  <a:lnTo>
                    <a:pt x="602170" y="494538"/>
                  </a:lnTo>
                  <a:lnTo>
                    <a:pt x="593711" y="536430"/>
                  </a:lnTo>
                  <a:lnTo>
                    <a:pt x="570642" y="570642"/>
                  </a:lnTo>
                  <a:lnTo>
                    <a:pt x="536430" y="593711"/>
                  </a:lnTo>
                  <a:lnTo>
                    <a:pt x="494538" y="602170"/>
                  </a:lnTo>
                  <a:lnTo>
                    <a:pt x="540595" y="602170"/>
                  </a:lnTo>
                  <a:lnTo>
                    <a:pt x="577369" y="577372"/>
                  </a:lnTo>
                  <a:lnTo>
                    <a:pt x="602484" y="540131"/>
                  </a:lnTo>
                  <a:lnTo>
                    <a:pt x="611695" y="494538"/>
                  </a:lnTo>
                  <a:lnTo>
                    <a:pt x="611695" y="117157"/>
                  </a:lnTo>
                  <a:lnTo>
                    <a:pt x="602484" y="71564"/>
                  </a:lnTo>
                  <a:lnTo>
                    <a:pt x="577369" y="34323"/>
                  </a:lnTo>
                  <a:lnTo>
                    <a:pt x="540128" y="9210"/>
                  </a:lnTo>
                  <a:lnTo>
                    <a:pt x="494538" y="0"/>
                  </a:lnTo>
                  <a:close/>
                </a:path>
              </a:pathLst>
            </a:custGeom>
            <a:solidFill>
              <a:srgbClr val="DDD2B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 descr=""/>
          <p:cNvSpPr txBox="1"/>
          <p:nvPr/>
        </p:nvSpPr>
        <p:spPr>
          <a:xfrm>
            <a:off x="7972038" y="3330308"/>
            <a:ext cx="248285" cy="50545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150" spc="-50">
                <a:solidFill>
                  <a:srgbClr val="454240"/>
                </a:solidFill>
                <a:latin typeface="Arial"/>
                <a:cs typeface="Arial"/>
              </a:rPr>
              <a:t>1</a:t>
            </a:r>
            <a:endParaRPr sz="3150">
              <a:latin typeface="Arial"/>
              <a:cs typeface="Arial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8610206" y="3135638"/>
            <a:ext cx="3611245" cy="3656965"/>
          </a:xfrm>
          <a:prstGeom prst="rect">
            <a:avLst/>
          </a:prstGeom>
        </p:spPr>
        <p:txBody>
          <a:bodyPr wrap="square" lIns="0" tIns="2330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835"/>
              </a:spcBef>
            </a:pPr>
            <a:r>
              <a:rPr dirty="0" sz="2650" spc="-10" b="1">
                <a:solidFill>
                  <a:srgbClr val="454240"/>
                </a:solidFill>
                <a:latin typeface="Arial"/>
                <a:cs typeface="Arial"/>
              </a:rPr>
              <a:t>handleClick(square)</a:t>
            </a:r>
            <a:endParaRPr sz="2650">
              <a:latin typeface="Arial"/>
              <a:cs typeface="Arial"/>
            </a:endParaRPr>
          </a:p>
          <a:p>
            <a:pPr marL="53975" marR="5080">
              <a:lnSpc>
                <a:spcPct val="134600"/>
              </a:lnSpc>
              <a:spcBef>
                <a:spcPts val="495"/>
              </a:spcBef>
            </a:pP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This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function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handles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clicks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on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game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board.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It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updates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the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game</a:t>
            </a:r>
            <a:r>
              <a:rPr dirty="0" sz="205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board</a:t>
            </a:r>
            <a:r>
              <a:rPr dirty="0" sz="2050" spc="-3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array,</a:t>
            </a:r>
            <a:r>
              <a:rPr dirty="0" sz="205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visually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displays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player's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symbol,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calls</a:t>
            </a:r>
            <a:r>
              <a:rPr dirty="0" sz="2050" spc="-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 `</a:t>
            </a:r>
            <a:r>
              <a:rPr dirty="0" sz="2050" spc="-10" b="1">
                <a:solidFill>
                  <a:srgbClr val="454240"/>
                </a:solidFill>
                <a:latin typeface="Arial"/>
                <a:cs typeface="Arial"/>
              </a:rPr>
              <a:t>checkWin()`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function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see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if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current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move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resulted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in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win.</a:t>
            </a:r>
            <a:endParaRPr sz="2050">
              <a:latin typeface="Arial"/>
              <a:cs typeface="Arial"/>
            </a:endParaRPr>
          </a:p>
        </p:txBody>
      </p:sp>
      <p:grpSp>
        <p:nvGrpSpPr>
          <p:cNvPr id="11" name="object 11" descr=""/>
          <p:cNvGrpSpPr/>
          <p:nvPr/>
        </p:nvGrpSpPr>
        <p:grpSpPr>
          <a:xfrm>
            <a:off x="12702031" y="3321545"/>
            <a:ext cx="612140" cy="612140"/>
            <a:chOff x="12702031" y="3321545"/>
            <a:chExt cx="612140" cy="612140"/>
          </a:xfrm>
        </p:grpSpPr>
        <p:sp>
          <p:nvSpPr>
            <p:cNvPr id="12" name="object 12" descr=""/>
            <p:cNvSpPr/>
            <p:nvPr/>
          </p:nvSpPr>
          <p:spPr>
            <a:xfrm>
              <a:off x="12706857" y="3326307"/>
              <a:ext cx="602615" cy="602615"/>
            </a:xfrm>
            <a:custGeom>
              <a:avLst/>
              <a:gdLst/>
              <a:ahLst/>
              <a:cxnLst/>
              <a:rect l="l" t="t" r="r" b="b"/>
              <a:pathLst>
                <a:path w="602615" h="602614">
                  <a:moveTo>
                    <a:pt x="489775" y="0"/>
                  </a:moveTo>
                  <a:lnTo>
                    <a:pt x="112394" y="0"/>
                  </a:lnTo>
                  <a:lnTo>
                    <a:pt x="68633" y="8828"/>
                  </a:lnTo>
                  <a:lnTo>
                    <a:pt x="32908" y="32908"/>
                  </a:lnTo>
                  <a:lnTo>
                    <a:pt x="8828" y="68633"/>
                  </a:lnTo>
                  <a:lnTo>
                    <a:pt x="0" y="112395"/>
                  </a:lnTo>
                  <a:lnTo>
                    <a:pt x="0" y="489775"/>
                  </a:lnTo>
                  <a:lnTo>
                    <a:pt x="8828" y="533494"/>
                  </a:lnTo>
                  <a:lnTo>
                    <a:pt x="32908" y="569223"/>
                  </a:lnTo>
                  <a:lnTo>
                    <a:pt x="68633" y="593327"/>
                  </a:lnTo>
                  <a:lnTo>
                    <a:pt x="112394" y="602170"/>
                  </a:lnTo>
                  <a:lnTo>
                    <a:pt x="489775" y="602170"/>
                  </a:lnTo>
                  <a:lnTo>
                    <a:pt x="533536" y="593342"/>
                  </a:lnTo>
                  <a:lnTo>
                    <a:pt x="569261" y="569261"/>
                  </a:lnTo>
                  <a:lnTo>
                    <a:pt x="593342" y="533536"/>
                  </a:lnTo>
                  <a:lnTo>
                    <a:pt x="602170" y="489775"/>
                  </a:lnTo>
                  <a:lnTo>
                    <a:pt x="602170" y="112395"/>
                  </a:lnTo>
                  <a:lnTo>
                    <a:pt x="593342" y="68633"/>
                  </a:lnTo>
                  <a:lnTo>
                    <a:pt x="569261" y="32908"/>
                  </a:lnTo>
                  <a:lnTo>
                    <a:pt x="533536" y="8828"/>
                  </a:lnTo>
                  <a:lnTo>
                    <a:pt x="489775" y="0"/>
                  </a:lnTo>
                  <a:close/>
                </a:path>
              </a:pathLst>
            </a:custGeom>
            <a:solidFill>
              <a:srgbClr val="F7ECD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2702031" y="3321545"/>
              <a:ext cx="612140" cy="612140"/>
            </a:xfrm>
            <a:custGeom>
              <a:avLst/>
              <a:gdLst/>
              <a:ahLst/>
              <a:cxnLst/>
              <a:rect l="l" t="t" r="r" b="b"/>
              <a:pathLst>
                <a:path w="612140" h="612139">
                  <a:moveTo>
                    <a:pt x="494538" y="0"/>
                  </a:moveTo>
                  <a:lnTo>
                    <a:pt x="117157" y="0"/>
                  </a:lnTo>
                  <a:lnTo>
                    <a:pt x="71566" y="9210"/>
                  </a:lnTo>
                  <a:lnTo>
                    <a:pt x="34325" y="34323"/>
                  </a:lnTo>
                  <a:lnTo>
                    <a:pt x="9210" y="71564"/>
                  </a:lnTo>
                  <a:lnTo>
                    <a:pt x="0" y="117157"/>
                  </a:lnTo>
                  <a:lnTo>
                    <a:pt x="0" y="494538"/>
                  </a:lnTo>
                  <a:lnTo>
                    <a:pt x="9210" y="540131"/>
                  </a:lnTo>
                  <a:lnTo>
                    <a:pt x="34325" y="577372"/>
                  </a:lnTo>
                  <a:lnTo>
                    <a:pt x="71566" y="602485"/>
                  </a:lnTo>
                  <a:lnTo>
                    <a:pt x="117157" y="611695"/>
                  </a:lnTo>
                  <a:lnTo>
                    <a:pt x="117157" y="606932"/>
                  </a:lnTo>
                  <a:lnTo>
                    <a:pt x="518112" y="606932"/>
                  </a:lnTo>
                  <a:lnTo>
                    <a:pt x="540128" y="602485"/>
                  </a:lnTo>
                  <a:lnTo>
                    <a:pt x="540595" y="602170"/>
                  </a:lnTo>
                  <a:lnTo>
                    <a:pt x="117157" y="602170"/>
                  </a:lnTo>
                  <a:lnTo>
                    <a:pt x="75265" y="593711"/>
                  </a:lnTo>
                  <a:lnTo>
                    <a:pt x="41052" y="570642"/>
                  </a:lnTo>
                  <a:lnTo>
                    <a:pt x="17984" y="536430"/>
                  </a:lnTo>
                  <a:lnTo>
                    <a:pt x="9524" y="494538"/>
                  </a:lnTo>
                  <a:lnTo>
                    <a:pt x="9524" y="117157"/>
                  </a:lnTo>
                  <a:lnTo>
                    <a:pt x="17984" y="75265"/>
                  </a:lnTo>
                  <a:lnTo>
                    <a:pt x="41052" y="41052"/>
                  </a:lnTo>
                  <a:lnTo>
                    <a:pt x="75265" y="17984"/>
                  </a:lnTo>
                  <a:lnTo>
                    <a:pt x="117157" y="9525"/>
                  </a:lnTo>
                  <a:lnTo>
                    <a:pt x="117157" y="4762"/>
                  </a:lnTo>
                  <a:lnTo>
                    <a:pt x="494538" y="4762"/>
                  </a:lnTo>
                  <a:lnTo>
                    <a:pt x="494538" y="0"/>
                  </a:lnTo>
                  <a:close/>
                </a:path>
                <a:path w="612140" h="612139">
                  <a:moveTo>
                    <a:pt x="494538" y="606932"/>
                  </a:moveTo>
                  <a:lnTo>
                    <a:pt x="117157" y="606932"/>
                  </a:lnTo>
                  <a:lnTo>
                    <a:pt x="117157" y="611695"/>
                  </a:lnTo>
                  <a:lnTo>
                    <a:pt x="494538" y="611695"/>
                  </a:lnTo>
                  <a:lnTo>
                    <a:pt x="494538" y="606932"/>
                  </a:lnTo>
                  <a:close/>
                </a:path>
                <a:path w="612140" h="612139">
                  <a:moveTo>
                    <a:pt x="518112" y="606932"/>
                  </a:moveTo>
                  <a:lnTo>
                    <a:pt x="494538" y="606932"/>
                  </a:lnTo>
                  <a:lnTo>
                    <a:pt x="494538" y="611695"/>
                  </a:lnTo>
                  <a:lnTo>
                    <a:pt x="518112" y="606932"/>
                  </a:lnTo>
                  <a:close/>
                </a:path>
                <a:path w="612140" h="612139">
                  <a:moveTo>
                    <a:pt x="494538" y="0"/>
                  </a:moveTo>
                  <a:lnTo>
                    <a:pt x="494538" y="4762"/>
                  </a:lnTo>
                  <a:lnTo>
                    <a:pt x="117157" y="4762"/>
                  </a:lnTo>
                  <a:lnTo>
                    <a:pt x="117157" y="9525"/>
                  </a:lnTo>
                  <a:lnTo>
                    <a:pt x="494538" y="9525"/>
                  </a:lnTo>
                  <a:lnTo>
                    <a:pt x="536430" y="17984"/>
                  </a:lnTo>
                  <a:lnTo>
                    <a:pt x="570642" y="41052"/>
                  </a:lnTo>
                  <a:lnTo>
                    <a:pt x="593711" y="75265"/>
                  </a:lnTo>
                  <a:lnTo>
                    <a:pt x="602170" y="117157"/>
                  </a:lnTo>
                  <a:lnTo>
                    <a:pt x="602170" y="494538"/>
                  </a:lnTo>
                  <a:lnTo>
                    <a:pt x="593711" y="536430"/>
                  </a:lnTo>
                  <a:lnTo>
                    <a:pt x="570642" y="570642"/>
                  </a:lnTo>
                  <a:lnTo>
                    <a:pt x="536430" y="593711"/>
                  </a:lnTo>
                  <a:lnTo>
                    <a:pt x="494538" y="602170"/>
                  </a:lnTo>
                  <a:lnTo>
                    <a:pt x="540595" y="602170"/>
                  </a:lnTo>
                  <a:lnTo>
                    <a:pt x="577369" y="577372"/>
                  </a:lnTo>
                  <a:lnTo>
                    <a:pt x="602484" y="540131"/>
                  </a:lnTo>
                  <a:lnTo>
                    <a:pt x="611695" y="494538"/>
                  </a:lnTo>
                  <a:lnTo>
                    <a:pt x="611695" y="117157"/>
                  </a:lnTo>
                  <a:lnTo>
                    <a:pt x="602484" y="71564"/>
                  </a:lnTo>
                  <a:lnTo>
                    <a:pt x="577369" y="34323"/>
                  </a:lnTo>
                  <a:lnTo>
                    <a:pt x="540128" y="9210"/>
                  </a:lnTo>
                  <a:lnTo>
                    <a:pt x="494538" y="0"/>
                  </a:lnTo>
                  <a:close/>
                </a:path>
              </a:pathLst>
            </a:custGeom>
            <a:solidFill>
              <a:srgbClr val="DDD2B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 txBox="1"/>
          <p:nvPr/>
        </p:nvSpPr>
        <p:spPr>
          <a:xfrm>
            <a:off x="12884118" y="3330308"/>
            <a:ext cx="248285" cy="50545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150" spc="-50">
                <a:solidFill>
                  <a:srgbClr val="454240"/>
                </a:solidFill>
                <a:latin typeface="Arial"/>
                <a:cs typeface="Arial"/>
              </a:rPr>
              <a:t>2</a:t>
            </a:r>
            <a:endParaRPr sz="3150">
              <a:latin typeface="Arial"/>
              <a:cs typeface="Arial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13563854" y="3308121"/>
            <a:ext cx="3522979" cy="34842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50" spc="-10" b="1">
                <a:solidFill>
                  <a:srgbClr val="454240"/>
                </a:solidFill>
                <a:latin typeface="Arial"/>
                <a:cs typeface="Arial"/>
              </a:rPr>
              <a:t>checkWin()</a:t>
            </a:r>
            <a:endParaRPr sz="2650">
              <a:latin typeface="Arial"/>
              <a:cs typeface="Arial"/>
            </a:endParaRPr>
          </a:p>
          <a:p>
            <a:pPr marL="12700" marR="5080">
              <a:lnSpc>
                <a:spcPct val="134600"/>
              </a:lnSpc>
              <a:spcBef>
                <a:spcPts val="869"/>
              </a:spcBef>
            </a:pP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This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function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determines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if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50">
                <a:solidFill>
                  <a:srgbClr val="454240"/>
                </a:solidFill>
                <a:latin typeface="Arial"/>
                <a:cs typeface="Arial"/>
              </a:rPr>
              <a:t>a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player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has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won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game.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It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checks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all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possible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winning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combinations</a:t>
            </a:r>
            <a:r>
              <a:rPr dirty="0" sz="205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-</a:t>
            </a:r>
            <a:r>
              <a:rPr dirty="0" sz="2050" spc="-3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rows,</a:t>
            </a:r>
            <a:r>
              <a:rPr dirty="0" sz="205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columns,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diagonals</a:t>
            </a:r>
            <a:r>
              <a:rPr dirty="0" sz="2050" spc="-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-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050" spc="-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returns</a:t>
            </a:r>
            <a:endParaRPr sz="2050">
              <a:latin typeface="Arial"/>
              <a:cs typeface="Arial"/>
            </a:endParaRPr>
          </a:p>
          <a:p>
            <a:pPr marL="12700" marR="146685">
              <a:lnSpc>
                <a:spcPct val="134600"/>
              </a:lnSpc>
            </a:pP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`true`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if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win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is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found,</a:t>
            </a:r>
            <a:r>
              <a:rPr dirty="0" sz="2050" spc="-1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`false` otherwise.</a:t>
            </a:r>
            <a:endParaRPr sz="2050">
              <a:latin typeface="Arial"/>
              <a:cs typeface="Arial"/>
            </a:endParaRPr>
          </a:p>
        </p:txBody>
      </p:sp>
      <p:grpSp>
        <p:nvGrpSpPr>
          <p:cNvPr id="16" name="object 16" descr=""/>
          <p:cNvGrpSpPr/>
          <p:nvPr/>
        </p:nvGrpSpPr>
        <p:grpSpPr>
          <a:xfrm>
            <a:off x="7789964" y="7467307"/>
            <a:ext cx="612140" cy="612140"/>
            <a:chOff x="7789964" y="7467307"/>
            <a:chExt cx="612140" cy="612140"/>
          </a:xfrm>
        </p:grpSpPr>
        <p:sp>
          <p:nvSpPr>
            <p:cNvPr id="17" name="object 17" descr=""/>
            <p:cNvSpPr/>
            <p:nvPr/>
          </p:nvSpPr>
          <p:spPr>
            <a:xfrm>
              <a:off x="7794726" y="7472070"/>
              <a:ext cx="602615" cy="602615"/>
            </a:xfrm>
            <a:custGeom>
              <a:avLst/>
              <a:gdLst/>
              <a:ahLst/>
              <a:cxnLst/>
              <a:rect l="l" t="t" r="r" b="b"/>
              <a:pathLst>
                <a:path w="602615" h="602615">
                  <a:moveTo>
                    <a:pt x="489775" y="0"/>
                  </a:moveTo>
                  <a:lnTo>
                    <a:pt x="112394" y="0"/>
                  </a:lnTo>
                  <a:lnTo>
                    <a:pt x="68633" y="8828"/>
                  </a:lnTo>
                  <a:lnTo>
                    <a:pt x="32908" y="32908"/>
                  </a:lnTo>
                  <a:lnTo>
                    <a:pt x="8828" y="68633"/>
                  </a:lnTo>
                  <a:lnTo>
                    <a:pt x="0" y="112395"/>
                  </a:lnTo>
                  <a:lnTo>
                    <a:pt x="0" y="489775"/>
                  </a:lnTo>
                  <a:lnTo>
                    <a:pt x="8828" y="533494"/>
                  </a:lnTo>
                  <a:lnTo>
                    <a:pt x="32908" y="569223"/>
                  </a:lnTo>
                  <a:lnTo>
                    <a:pt x="68633" y="593327"/>
                  </a:lnTo>
                  <a:lnTo>
                    <a:pt x="112394" y="602170"/>
                  </a:lnTo>
                  <a:lnTo>
                    <a:pt x="489775" y="602170"/>
                  </a:lnTo>
                  <a:lnTo>
                    <a:pt x="533536" y="593342"/>
                  </a:lnTo>
                  <a:lnTo>
                    <a:pt x="569261" y="569261"/>
                  </a:lnTo>
                  <a:lnTo>
                    <a:pt x="593342" y="533536"/>
                  </a:lnTo>
                  <a:lnTo>
                    <a:pt x="602170" y="489775"/>
                  </a:lnTo>
                  <a:lnTo>
                    <a:pt x="602170" y="112395"/>
                  </a:lnTo>
                  <a:lnTo>
                    <a:pt x="593342" y="68633"/>
                  </a:lnTo>
                  <a:lnTo>
                    <a:pt x="569261" y="32908"/>
                  </a:lnTo>
                  <a:lnTo>
                    <a:pt x="533536" y="8828"/>
                  </a:lnTo>
                  <a:lnTo>
                    <a:pt x="489775" y="0"/>
                  </a:lnTo>
                  <a:close/>
                </a:path>
              </a:pathLst>
            </a:custGeom>
            <a:solidFill>
              <a:srgbClr val="F7ECD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7789964" y="7467307"/>
              <a:ext cx="612140" cy="612140"/>
            </a:xfrm>
            <a:custGeom>
              <a:avLst/>
              <a:gdLst/>
              <a:ahLst/>
              <a:cxnLst/>
              <a:rect l="l" t="t" r="r" b="b"/>
              <a:pathLst>
                <a:path w="612140" h="612140">
                  <a:moveTo>
                    <a:pt x="494538" y="0"/>
                  </a:moveTo>
                  <a:lnTo>
                    <a:pt x="117157" y="0"/>
                  </a:lnTo>
                  <a:lnTo>
                    <a:pt x="71566" y="9210"/>
                  </a:lnTo>
                  <a:lnTo>
                    <a:pt x="34325" y="34323"/>
                  </a:lnTo>
                  <a:lnTo>
                    <a:pt x="9210" y="71564"/>
                  </a:lnTo>
                  <a:lnTo>
                    <a:pt x="0" y="117157"/>
                  </a:lnTo>
                  <a:lnTo>
                    <a:pt x="0" y="494538"/>
                  </a:lnTo>
                  <a:lnTo>
                    <a:pt x="9210" y="540131"/>
                  </a:lnTo>
                  <a:lnTo>
                    <a:pt x="34325" y="577372"/>
                  </a:lnTo>
                  <a:lnTo>
                    <a:pt x="71566" y="602485"/>
                  </a:lnTo>
                  <a:lnTo>
                    <a:pt x="117157" y="611695"/>
                  </a:lnTo>
                  <a:lnTo>
                    <a:pt x="117157" y="606932"/>
                  </a:lnTo>
                  <a:lnTo>
                    <a:pt x="518112" y="606932"/>
                  </a:lnTo>
                  <a:lnTo>
                    <a:pt x="540128" y="602485"/>
                  </a:lnTo>
                  <a:lnTo>
                    <a:pt x="540595" y="602170"/>
                  </a:lnTo>
                  <a:lnTo>
                    <a:pt x="117157" y="602170"/>
                  </a:lnTo>
                  <a:lnTo>
                    <a:pt x="75265" y="593711"/>
                  </a:lnTo>
                  <a:lnTo>
                    <a:pt x="41052" y="570642"/>
                  </a:lnTo>
                  <a:lnTo>
                    <a:pt x="17984" y="536430"/>
                  </a:lnTo>
                  <a:lnTo>
                    <a:pt x="9524" y="494538"/>
                  </a:lnTo>
                  <a:lnTo>
                    <a:pt x="9524" y="117157"/>
                  </a:lnTo>
                  <a:lnTo>
                    <a:pt x="17984" y="75265"/>
                  </a:lnTo>
                  <a:lnTo>
                    <a:pt x="41052" y="41052"/>
                  </a:lnTo>
                  <a:lnTo>
                    <a:pt x="75265" y="17984"/>
                  </a:lnTo>
                  <a:lnTo>
                    <a:pt x="117157" y="9525"/>
                  </a:lnTo>
                  <a:lnTo>
                    <a:pt x="117157" y="4762"/>
                  </a:lnTo>
                  <a:lnTo>
                    <a:pt x="494538" y="4762"/>
                  </a:lnTo>
                  <a:lnTo>
                    <a:pt x="494538" y="0"/>
                  </a:lnTo>
                  <a:close/>
                </a:path>
                <a:path w="612140" h="612140">
                  <a:moveTo>
                    <a:pt x="494538" y="606932"/>
                  </a:moveTo>
                  <a:lnTo>
                    <a:pt x="117157" y="606932"/>
                  </a:lnTo>
                  <a:lnTo>
                    <a:pt x="117157" y="611695"/>
                  </a:lnTo>
                  <a:lnTo>
                    <a:pt x="494538" y="611695"/>
                  </a:lnTo>
                  <a:lnTo>
                    <a:pt x="494538" y="606932"/>
                  </a:lnTo>
                  <a:close/>
                </a:path>
                <a:path w="612140" h="612140">
                  <a:moveTo>
                    <a:pt x="518112" y="606932"/>
                  </a:moveTo>
                  <a:lnTo>
                    <a:pt x="494538" y="606932"/>
                  </a:lnTo>
                  <a:lnTo>
                    <a:pt x="494538" y="611695"/>
                  </a:lnTo>
                  <a:lnTo>
                    <a:pt x="518112" y="606932"/>
                  </a:lnTo>
                  <a:close/>
                </a:path>
                <a:path w="612140" h="612140">
                  <a:moveTo>
                    <a:pt x="494538" y="0"/>
                  </a:moveTo>
                  <a:lnTo>
                    <a:pt x="494538" y="4762"/>
                  </a:lnTo>
                  <a:lnTo>
                    <a:pt x="117157" y="4762"/>
                  </a:lnTo>
                  <a:lnTo>
                    <a:pt x="117157" y="9525"/>
                  </a:lnTo>
                  <a:lnTo>
                    <a:pt x="494538" y="9525"/>
                  </a:lnTo>
                  <a:lnTo>
                    <a:pt x="536430" y="17984"/>
                  </a:lnTo>
                  <a:lnTo>
                    <a:pt x="570642" y="41052"/>
                  </a:lnTo>
                  <a:lnTo>
                    <a:pt x="593711" y="75265"/>
                  </a:lnTo>
                  <a:lnTo>
                    <a:pt x="602170" y="117157"/>
                  </a:lnTo>
                  <a:lnTo>
                    <a:pt x="602170" y="494538"/>
                  </a:lnTo>
                  <a:lnTo>
                    <a:pt x="593711" y="536430"/>
                  </a:lnTo>
                  <a:lnTo>
                    <a:pt x="570642" y="570642"/>
                  </a:lnTo>
                  <a:lnTo>
                    <a:pt x="536430" y="593711"/>
                  </a:lnTo>
                  <a:lnTo>
                    <a:pt x="494538" y="602170"/>
                  </a:lnTo>
                  <a:lnTo>
                    <a:pt x="540595" y="602170"/>
                  </a:lnTo>
                  <a:lnTo>
                    <a:pt x="577369" y="577372"/>
                  </a:lnTo>
                  <a:lnTo>
                    <a:pt x="602484" y="540131"/>
                  </a:lnTo>
                  <a:lnTo>
                    <a:pt x="611695" y="494538"/>
                  </a:lnTo>
                  <a:lnTo>
                    <a:pt x="611695" y="117157"/>
                  </a:lnTo>
                  <a:lnTo>
                    <a:pt x="602484" y="71564"/>
                  </a:lnTo>
                  <a:lnTo>
                    <a:pt x="577369" y="34323"/>
                  </a:lnTo>
                  <a:lnTo>
                    <a:pt x="540128" y="9210"/>
                  </a:lnTo>
                  <a:lnTo>
                    <a:pt x="494538" y="0"/>
                  </a:lnTo>
                  <a:close/>
                </a:path>
              </a:pathLst>
            </a:custGeom>
            <a:solidFill>
              <a:srgbClr val="DDD2B9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" name="object 19" descr=""/>
          <p:cNvSpPr txBox="1"/>
          <p:nvPr/>
        </p:nvSpPr>
        <p:spPr>
          <a:xfrm>
            <a:off x="7972038" y="7476070"/>
            <a:ext cx="248285" cy="50545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150" spc="-50">
                <a:solidFill>
                  <a:srgbClr val="454240"/>
                </a:solidFill>
                <a:latin typeface="Arial"/>
                <a:cs typeface="Arial"/>
              </a:rPr>
              <a:t>3</a:t>
            </a:r>
            <a:endParaRPr sz="3150">
              <a:latin typeface="Arial"/>
              <a:cs typeface="Arial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8651773" y="7453871"/>
            <a:ext cx="8545195" cy="18021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50" spc="-10" b="1">
                <a:solidFill>
                  <a:srgbClr val="454240"/>
                </a:solidFill>
                <a:latin typeface="Arial"/>
                <a:cs typeface="Arial"/>
              </a:rPr>
              <a:t>resetGame()</a:t>
            </a:r>
            <a:endParaRPr sz="2650">
              <a:latin typeface="Arial"/>
              <a:cs typeface="Arial"/>
            </a:endParaRPr>
          </a:p>
          <a:p>
            <a:pPr marL="12700" marR="5080">
              <a:lnSpc>
                <a:spcPct val="134600"/>
              </a:lnSpc>
              <a:spcBef>
                <a:spcPts val="869"/>
              </a:spcBef>
            </a:pP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This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function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resets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game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board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its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initial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state.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It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clears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 game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board</a:t>
            </a:r>
            <a:r>
              <a:rPr dirty="0" sz="205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array,</a:t>
            </a:r>
            <a:r>
              <a:rPr dirty="0" sz="205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visually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resets</a:t>
            </a:r>
            <a:r>
              <a:rPr dirty="0" sz="205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board</a:t>
            </a:r>
            <a:r>
              <a:rPr dirty="0" sz="205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on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webpage,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05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resets</a:t>
            </a:r>
            <a:r>
              <a:rPr dirty="0" sz="2050" spc="-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05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050" spc="-20">
                <a:solidFill>
                  <a:srgbClr val="454240"/>
                </a:solidFill>
                <a:latin typeface="Arial"/>
                <a:cs typeface="Arial"/>
              </a:rPr>
              <a:t>turn </a:t>
            </a:r>
            <a:r>
              <a:rPr dirty="0" sz="2050" spc="-10">
                <a:solidFill>
                  <a:srgbClr val="454240"/>
                </a:solidFill>
                <a:latin typeface="Arial"/>
                <a:cs typeface="Arial"/>
              </a:rPr>
              <a:t>counter.</a:t>
            </a:r>
            <a:endParaRPr sz="2050">
              <a:latin typeface="Arial"/>
              <a:cs typeface="Arial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8527605" y="9575469"/>
            <a:ext cx="3233420" cy="711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u="sng" sz="225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cs typeface="Arial"/>
                <a:hlinkClick r:id="rId3"/>
              </a:rPr>
              <a:t>https://tubular-speculoos-</a:t>
            </a:r>
            <a:r>
              <a:rPr dirty="0" sz="2250" spc="-1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dirty="0" u="sng" sz="225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cs typeface="Arial"/>
                <a:hlinkClick r:id="rId3"/>
              </a:rPr>
              <a:t>8d8fbc.netlify.app</a:t>
            </a:r>
            <a:endParaRPr sz="2250">
              <a:latin typeface="Arial"/>
              <a:cs typeface="Arial"/>
            </a:endParaRPr>
          </a:p>
        </p:txBody>
      </p:sp>
      <p:grpSp>
        <p:nvGrpSpPr>
          <p:cNvPr id="22" name="object 22" descr=""/>
          <p:cNvGrpSpPr/>
          <p:nvPr/>
        </p:nvGrpSpPr>
        <p:grpSpPr>
          <a:xfrm>
            <a:off x="0" y="0"/>
            <a:ext cx="18082895" cy="10287000"/>
            <a:chOff x="0" y="0"/>
            <a:chExt cx="18082895" cy="10287000"/>
          </a:xfrm>
        </p:grpSpPr>
        <p:pic>
          <p:nvPicPr>
            <p:cNvPr id="23" name="object 23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7522364" cy="10287000"/>
            </a:xfrm>
            <a:prstGeom prst="rect">
              <a:avLst/>
            </a:prstGeom>
          </p:spPr>
        </p:pic>
        <p:pic>
          <p:nvPicPr>
            <p:cNvPr id="24" name="object 24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922368" y="98998"/>
              <a:ext cx="1160505" cy="11605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79538" y="2480653"/>
            <a:ext cx="13301344" cy="87121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02430" algn="l"/>
                <a:tab pos="9095105" algn="l"/>
                <a:tab pos="9761220" algn="l"/>
              </a:tabLst>
            </a:pPr>
            <a:r>
              <a:rPr dirty="0" spc="-25">
                <a:solidFill>
                  <a:srgbClr val="FF0000"/>
                </a:solidFill>
              </a:rPr>
              <a:t>Tic-</a:t>
            </a:r>
            <a:r>
              <a:rPr dirty="0" spc="-20">
                <a:solidFill>
                  <a:srgbClr val="FF0000"/>
                </a:solidFill>
              </a:rPr>
              <a:t>Tac-Toe</a:t>
            </a:r>
            <a:r>
              <a:rPr dirty="0" spc="-20"/>
              <a:t>:</a:t>
            </a:r>
            <a:r>
              <a:rPr dirty="0"/>
              <a:t>	</a:t>
            </a:r>
            <a:r>
              <a:rPr dirty="0" spc="-10"/>
              <a:t>Enhancements</a:t>
            </a:r>
            <a:r>
              <a:rPr dirty="0"/>
              <a:t>	</a:t>
            </a:r>
            <a:r>
              <a:rPr dirty="0" spc="-50"/>
              <a:t>&amp;</a:t>
            </a:r>
            <a:r>
              <a:rPr dirty="0"/>
              <a:t>	</a:t>
            </a:r>
            <a:r>
              <a:rPr dirty="0" spc="-10"/>
              <a:t>Challenges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979538" y="4072216"/>
            <a:ext cx="1985010" cy="444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50">
                <a:solidFill>
                  <a:srgbClr val="5C4E3C"/>
                </a:solidFill>
                <a:latin typeface="Arial"/>
                <a:cs typeface="Arial"/>
              </a:rPr>
              <a:t>AI</a:t>
            </a:r>
            <a:r>
              <a:rPr dirty="0" sz="2750" spc="-20">
                <a:solidFill>
                  <a:srgbClr val="5C4E3C"/>
                </a:solidFill>
                <a:latin typeface="Arial"/>
                <a:cs typeface="Arial"/>
              </a:rPr>
              <a:t> </a:t>
            </a:r>
            <a:r>
              <a:rPr dirty="0" sz="2750" spc="-10">
                <a:solidFill>
                  <a:srgbClr val="5C4E3C"/>
                </a:solidFill>
                <a:latin typeface="Arial"/>
                <a:cs typeface="Arial"/>
              </a:rPr>
              <a:t>Opponent</a:t>
            </a:r>
            <a:endParaRPr sz="2750">
              <a:latin typeface="Arial"/>
              <a:cs typeface="Arial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979538" y="4725593"/>
            <a:ext cx="4650105" cy="22872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00"/>
              </a:spcBef>
            </a:pP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simple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AI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opponent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can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be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implemented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using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`Math.random()`,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which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randomly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selects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square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to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place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its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symbol.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This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creates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basic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opponent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with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unpredictable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moves.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6653466" y="4072216"/>
            <a:ext cx="2896235" cy="444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50">
                <a:solidFill>
                  <a:srgbClr val="5C4E3C"/>
                </a:solidFill>
                <a:latin typeface="Arial"/>
                <a:cs typeface="Arial"/>
              </a:rPr>
              <a:t>Minimax </a:t>
            </a:r>
            <a:r>
              <a:rPr dirty="0" sz="2750" spc="-10">
                <a:solidFill>
                  <a:srgbClr val="5C4E3C"/>
                </a:solidFill>
                <a:latin typeface="Arial"/>
                <a:cs typeface="Arial"/>
              </a:rPr>
              <a:t>Algorithm</a:t>
            </a:r>
            <a:endParaRPr sz="275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653466" y="4725593"/>
            <a:ext cx="4837430" cy="27400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00"/>
              </a:spcBef>
            </a:pP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For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more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advanced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unbeatable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AI,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Minimax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algorithm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can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be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utilized.</a:t>
            </a:r>
            <a:r>
              <a:rPr dirty="0" sz="2200" spc="-10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This</a:t>
            </a:r>
            <a:r>
              <a:rPr dirty="0" sz="2200" spc="-9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algorithm</a:t>
            </a:r>
            <a:r>
              <a:rPr dirty="0" sz="2200" spc="-8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explores</a:t>
            </a:r>
            <a:r>
              <a:rPr dirty="0" sz="2200" spc="-9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all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possible</a:t>
            </a:r>
            <a:r>
              <a:rPr dirty="0" sz="2200" spc="-9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future</a:t>
            </a:r>
            <a:r>
              <a:rPr dirty="0" sz="2200" spc="-8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game</a:t>
            </a:r>
            <a:r>
              <a:rPr dirty="0" sz="2200" spc="-8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states,</a:t>
            </a:r>
            <a:r>
              <a:rPr dirty="0" sz="2200" spc="-8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making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optimal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moves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guarantee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win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or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at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least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0">
                <a:solidFill>
                  <a:srgbClr val="454240"/>
                </a:solidFill>
                <a:latin typeface="Arial"/>
                <a:cs typeface="Arial"/>
              </a:rPr>
              <a:t>draw.</a:t>
            </a:r>
            <a:endParaRPr sz="220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12327381" y="4072216"/>
            <a:ext cx="2840355" cy="444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50">
                <a:solidFill>
                  <a:srgbClr val="5C4E3C"/>
                </a:solidFill>
                <a:latin typeface="Arial"/>
                <a:cs typeface="Arial"/>
              </a:rPr>
              <a:t>Challenges </a:t>
            </a:r>
            <a:r>
              <a:rPr dirty="0" sz="2750" spc="-10">
                <a:solidFill>
                  <a:srgbClr val="5C4E3C"/>
                </a:solidFill>
                <a:latin typeface="Arial"/>
                <a:cs typeface="Arial"/>
              </a:rPr>
              <a:t>Faced</a:t>
            </a:r>
            <a:endParaRPr sz="275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2327381" y="4725593"/>
            <a:ext cx="4643755" cy="22872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00"/>
              </a:spcBef>
            </a:pP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Challenges</a:t>
            </a:r>
            <a:r>
              <a:rPr dirty="0" sz="2200" spc="-10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during</a:t>
            </a:r>
            <a:r>
              <a:rPr dirty="0" sz="2200" spc="-10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development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included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optimizing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win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condition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check,</a:t>
            </a:r>
            <a:r>
              <a:rPr dirty="0" sz="2200" spc="-9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handling</a:t>
            </a:r>
            <a:r>
              <a:rPr dirty="0" sz="2200" spc="-9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edge</a:t>
            </a:r>
            <a:r>
              <a:rPr dirty="0" sz="2200" spc="-9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cases,</a:t>
            </a:r>
            <a:r>
              <a:rPr dirty="0" sz="2200" spc="-9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and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improving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AI's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0">
                <a:solidFill>
                  <a:srgbClr val="454240"/>
                </a:solidFill>
                <a:latin typeface="Arial"/>
                <a:cs typeface="Arial"/>
              </a:rPr>
              <a:t>decision-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making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to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create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more</a:t>
            </a:r>
            <a:r>
              <a:rPr dirty="0" sz="2200" spc="-5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challenging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opponent.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6540500" y="9250577"/>
            <a:ext cx="5466715" cy="368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225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cs typeface="Arial"/>
                <a:hlinkClick r:id="rId2"/>
              </a:rPr>
              <a:t>https://tubular-speculoos-8d8fbc.netlify.app</a:t>
            </a:r>
            <a:endParaRPr sz="2250">
              <a:latin typeface="Arial"/>
              <a:cs typeface="Arial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2400" y="190500"/>
            <a:ext cx="1143000" cy="1143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31138" y="1201115"/>
            <a:ext cx="8973820" cy="8803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742940">
              <a:lnSpc>
                <a:spcPct val="100000"/>
              </a:lnSpc>
              <a:spcBef>
                <a:spcPts val="100"/>
              </a:spcBef>
            </a:pPr>
            <a:r>
              <a:rPr dirty="0" sz="1600" spc="-10">
                <a:latin typeface="Calibri"/>
                <a:cs typeface="Calibri"/>
              </a:rPr>
              <a:t>console.log("Welcome</a:t>
            </a:r>
            <a:r>
              <a:rPr dirty="0" sz="1600" spc="-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to Tic</a:t>
            </a:r>
            <a:r>
              <a:rPr dirty="0" sz="1600" spc="-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Tac </a:t>
            </a:r>
            <a:r>
              <a:rPr dirty="0" sz="1600" spc="-20">
                <a:latin typeface="Calibri"/>
                <a:cs typeface="Calibri"/>
              </a:rPr>
              <a:t>Toe") </a:t>
            </a:r>
            <a:r>
              <a:rPr dirty="0" sz="1600">
                <a:latin typeface="Calibri"/>
                <a:cs typeface="Calibri"/>
              </a:rPr>
              <a:t>let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music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new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Audio("music.mp3")</a:t>
            </a:r>
            <a:r>
              <a:rPr dirty="0" sz="1600" spc="50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let</a:t>
            </a:r>
            <a:r>
              <a:rPr dirty="0" sz="1600" spc="-3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audioTurn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3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new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Audio("ting.mp3")</a:t>
            </a:r>
            <a:endParaRPr sz="1600">
              <a:latin typeface="Calibri"/>
              <a:cs typeface="Calibri"/>
            </a:endParaRPr>
          </a:p>
          <a:p>
            <a:pPr marL="12700" marR="5253355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let</a:t>
            </a:r>
            <a:r>
              <a:rPr dirty="0" sz="1600" spc="-3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gameover</a:t>
            </a:r>
            <a:r>
              <a:rPr dirty="0" sz="1600" spc="-3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3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new</a:t>
            </a:r>
            <a:r>
              <a:rPr dirty="0" sz="1600" spc="-3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Audio("gameover.mp3") </a:t>
            </a:r>
            <a:r>
              <a:rPr dirty="0" sz="1600">
                <a:latin typeface="Calibri"/>
                <a:cs typeface="Calibri"/>
              </a:rPr>
              <a:t>let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turn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"X"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let</a:t>
            </a:r>
            <a:r>
              <a:rPr dirty="0" sz="1600" spc="-3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isgameover</a:t>
            </a:r>
            <a:r>
              <a:rPr dirty="0" sz="1600" spc="-3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3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false;</a:t>
            </a:r>
            <a:endParaRPr sz="1600">
              <a:latin typeface="Calibri"/>
              <a:cs typeface="Calibri"/>
            </a:endParaRPr>
          </a:p>
          <a:p>
            <a:pPr marL="12700" marR="6449060">
              <a:lnSpc>
                <a:spcPct val="100000"/>
              </a:lnSpc>
              <a:spcBef>
                <a:spcPts val="1920"/>
              </a:spcBef>
            </a:pPr>
            <a:r>
              <a:rPr dirty="0" sz="1600">
                <a:latin typeface="Calibri"/>
                <a:cs typeface="Calibri"/>
              </a:rPr>
              <a:t>//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Function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to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change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the</a:t>
            </a:r>
            <a:r>
              <a:rPr dirty="0" sz="1600" spc="-20">
                <a:latin typeface="Calibri"/>
                <a:cs typeface="Calibri"/>
              </a:rPr>
              <a:t> turn </a:t>
            </a:r>
            <a:r>
              <a:rPr dirty="0" sz="1600">
                <a:latin typeface="Calibri"/>
                <a:cs typeface="Calibri"/>
              </a:rPr>
              <a:t>const</a:t>
            </a:r>
            <a:r>
              <a:rPr dirty="0" sz="1600" spc="-4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changeTurn</a:t>
            </a:r>
            <a:r>
              <a:rPr dirty="0" sz="1600" spc="-3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4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()=&gt;{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return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turn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===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"X"?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"0":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"X"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  <a:p>
            <a:pPr marL="12700" marR="6517005">
              <a:lnSpc>
                <a:spcPct val="100000"/>
              </a:lnSpc>
              <a:spcBef>
                <a:spcPts val="1920"/>
              </a:spcBef>
            </a:pPr>
            <a:r>
              <a:rPr dirty="0" sz="1600">
                <a:latin typeface="Calibri"/>
                <a:cs typeface="Calibri"/>
              </a:rPr>
              <a:t>//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Function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to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check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for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a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win </a:t>
            </a:r>
            <a:r>
              <a:rPr dirty="0" sz="1600">
                <a:latin typeface="Calibri"/>
                <a:cs typeface="Calibri"/>
              </a:rPr>
              <a:t>const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checkWin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()=&gt;{</a:t>
            </a:r>
            <a:endParaRPr sz="1600">
              <a:latin typeface="Calibri"/>
              <a:cs typeface="Calibri"/>
            </a:endParaRPr>
          </a:p>
          <a:p>
            <a:pPr marL="196215" marR="3767454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let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boxtext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document.getElementsByClassName('boxtext'); </a:t>
            </a:r>
            <a:r>
              <a:rPr dirty="0" sz="1600">
                <a:latin typeface="Calibri"/>
                <a:cs typeface="Calibri"/>
              </a:rPr>
              <a:t>let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wins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50">
                <a:latin typeface="Calibri"/>
                <a:cs typeface="Calibri"/>
              </a:rPr>
              <a:t>[</a:t>
            </a:r>
            <a:endParaRPr sz="1600">
              <a:latin typeface="Calibri"/>
              <a:cs typeface="Calibri"/>
            </a:endParaRPr>
          </a:p>
          <a:p>
            <a:pPr marL="37973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[0,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1,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2,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0],</a:t>
            </a:r>
            <a:endParaRPr sz="1600">
              <a:latin typeface="Calibri"/>
              <a:cs typeface="Calibri"/>
            </a:endParaRPr>
          </a:p>
          <a:p>
            <a:pPr marL="37973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[3,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4,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0],</a:t>
            </a:r>
            <a:endParaRPr sz="1600">
              <a:latin typeface="Calibri"/>
              <a:cs typeface="Calibri"/>
            </a:endParaRPr>
          </a:p>
          <a:p>
            <a:pPr marL="37973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[6,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7,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8,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25,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0],</a:t>
            </a:r>
            <a:endParaRPr sz="1600">
              <a:latin typeface="Calibri"/>
              <a:cs typeface="Calibri"/>
            </a:endParaRPr>
          </a:p>
          <a:p>
            <a:pPr marL="37973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[0,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3,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6,</a:t>
            </a:r>
            <a:r>
              <a:rPr dirty="0" sz="1600" spc="-10">
                <a:latin typeface="Calibri"/>
                <a:cs typeface="Calibri"/>
              </a:rPr>
              <a:t> -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90],</a:t>
            </a:r>
            <a:endParaRPr sz="1600">
              <a:latin typeface="Calibri"/>
              <a:cs typeface="Calibri"/>
            </a:endParaRPr>
          </a:p>
          <a:p>
            <a:pPr marL="37973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[1,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4,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7,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90],</a:t>
            </a:r>
            <a:endParaRPr sz="1600">
              <a:latin typeface="Calibri"/>
              <a:cs typeface="Calibri"/>
            </a:endParaRPr>
          </a:p>
          <a:p>
            <a:pPr marL="37973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[2,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8,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90],</a:t>
            </a:r>
            <a:endParaRPr sz="1600">
              <a:latin typeface="Calibri"/>
              <a:cs typeface="Calibri"/>
            </a:endParaRPr>
          </a:p>
          <a:p>
            <a:pPr marL="37973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[0,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4,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8,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45],</a:t>
            </a:r>
            <a:endParaRPr sz="1600">
              <a:latin typeface="Calibri"/>
              <a:cs typeface="Calibri"/>
            </a:endParaRPr>
          </a:p>
          <a:p>
            <a:pPr marL="37973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[2,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4,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6,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5,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15,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135],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]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wins.forEach(e</a:t>
            </a:r>
            <a:r>
              <a:rPr dirty="0" sz="1600" spc="35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=&gt;{</a:t>
            </a:r>
            <a:endParaRPr sz="1600">
              <a:latin typeface="Calibri"/>
              <a:cs typeface="Calibri"/>
            </a:endParaRPr>
          </a:p>
          <a:p>
            <a:pPr marL="12700" marR="1363980" indent="367030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if((boxtext[e[0]].innerText</a:t>
            </a:r>
            <a:r>
              <a:rPr dirty="0" sz="1600" spc="7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===</a:t>
            </a:r>
            <a:r>
              <a:rPr dirty="0" sz="1600" spc="7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boxtext[e[1]].innerText)</a:t>
            </a:r>
            <a:r>
              <a:rPr dirty="0" sz="1600" spc="7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&amp;&amp;</a:t>
            </a:r>
            <a:r>
              <a:rPr dirty="0" sz="1600" spc="7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(boxtext[e[2]].innerText</a:t>
            </a:r>
            <a:r>
              <a:rPr dirty="0" sz="1600" spc="75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=== </a:t>
            </a:r>
            <a:r>
              <a:rPr dirty="0" sz="1600" spc="-10">
                <a:latin typeface="Calibri"/>
                <a:cs typeface="Calibri"/>
              </a:rPr>
              <a:t>boxtext[e[1]].innerText)</a:t>
            </a:r>
            <a:r>
              <a:rPr dirty="0" sz="1600" spc="4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&amp;&amp;</a:t>
            </a:r>
            <a:r>
              <a:rPr dirty="0" sz="1600" spc="4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(boxtext[e[0]].innerText</a:t>
            </a:r>
            <a:r>
              <a:rPr dirty="0" sz="1600" spc="4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!==</a:t>
            </a:r>
            <a:r>
              <a:rPr dirty="0" sz="1600" spc="4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"")</a:t>
            </a:r>
            <a:r>
              <a:rPr dirty="0" sz="1600" spc="45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){</a:t>
            </a:r>
            <a:endParaRPr sz="1600">
              <a:latin typeface="Calibri"/>
              <a:cs typeface="Calibri"/>
            </a:endParaRPr>
          </a:p>
          <a:p>
            <a:pPr marL="563880" marR="2025014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document.querySelector('.info').innerText</a:t>
            </a:r>
            <a:r>
              <a:rPr dirty="0" sz="1600" spc="5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5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boxtext[e[0]].innerText</a:t>
            </a:r>
            <a:r>
              <a:rPr dirty="0" sz="1600" spc="5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+</a:t>
            </a:r>
            <a:r>
              <a:rPr dirty="0" sz="1600" spc="6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"</a:t>
            </a:r>
            <a:r>
              <a:rPr dirty="0" sz="1600" spc="55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Won" </a:t>
            </a:r>
            <a:r>
              <a:rPr dirty="0" sz="1600">
                <a:latin typeface="Calibri"/>
                <a:cs typeface="Calibri"/>
              </a:rPr>
              <a:t>isgameover</a:t>
            </a:r>
            <a:r>
              <a:rPr dirty="0" sz="1600" spc="-4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-40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true</a:t>
            </a:r>
            <a:endParaRPr sz="1600">
              <a:latin typeface="Calibri"/>
              <a:cs typeface="Calibri"/>
            </a:endParaRPr>
          </a:p>
          <a:p>
            <a:pPr marL="563880" marR="5080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document.querySelector('.imgbox').getElementsByTagName('img')[0].style.width</a:t>
            </a:r>
            <a:r>
              <a:rPr dirty="0" sz="1600" spc="13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14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"200px"; document.querySelector(".line").style.transform</a:t>
            </a:r>
            <a:r>
              <a:rPr dirty="0" sz="1600" spc="5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5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`translate(${e[3]}vw,</a:t>
            </a:r>
            <a:r>
              <a:rPr dirty="0" sz="1600" spc="5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${e[4]}vw)</a:t>
            </a:r>
            <a:r>
              <a:rPr dirty="0" sz="1600" spc="5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rotate(${e[5]}deg)` document.querySelector(".line").style.width</a:t>
            </a:r>
            <a:r>
              <a:rPr dirty="0" sz="1600" spc="7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=</a:t>
            </a:r>
            <a:r>
              <a:rPr dirty="0" sz="1600" spc="7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"20vw";</a:t>
            </a:r>
            <a:endParaRPr sz="1600">
              <a:latin typeface="Calibri"/>
              <a:cs typeface="Calibri"/>
            </a:endParaRPr>
          </a:p>
          <a:p>
            <a:pPr marL="37973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25">
                <a:latin typeface="Calibri"/>
                <a:cs typeface="Calibri"/>
              </a:rPr>
              <a:t>})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9451340" y="1047089"/>
            <a:ext cx="8074025" cy="3591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Calibri"/>
                <a:cs typeface="Calibri"/>
              </a:rPr>
              <a:t>//</a:t>
            </a:r>
            <a:r>
              <a:rPr dirty="0" sz="1800" spc="-2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Game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Logic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800">
                <a:latin typeface="Calibri"/>
                <a:cs typeface="Calibri"/>
              </a:rPr>
              <a:t>//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music.play()</a:t>
            </a:r>
            <a:endParaRPr sz="1800">
              <a:latin typeface="Calibri"/>
              <a:cs typeface="Calibri"/>
            </a:endParaRPr>
          </a:p>
          <a:p>
            <a:pPr marL="12700" marR="2870200">
              <a:lnSpc>
                <a:spcPct val="100000"/>
              </a:lnSpc>
            </a:pPr>
            <a:r>
              <a:rPr dirty="0" sz="1800">
                <a:latin typeface="Calibri"/>
                <a:cs typeface="Calibri"/>
              </a:rPr>
              <a:t>let</a:t>
            </a:r>
            <a:r>
              <a:rPr dirty="0" sz="1800" spc="-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boxes</a:t>
            </a:r>
            <a:r>
              <a:rPr dirty="0" sz="1800" spc="-2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-2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document.getElementsByClassName("box"); Array.from(boxes).forEach(element</a:t>
            </a:r>
            <a:r>
              <a:rPr dirty="0" sz="1800" spc="105">
                <a:latin typeface="Calibri"/>
                <a:cs typeface="Calibri"/>
              </a:rPr>
              <a:t> </a:t>
            </a:r>
            <a:r>
              <a:rPr dirty="0" sz="1800" spc="-25">
                <a:latin typeface="Calibri"/>
                <a:cs typeface="Calibri"/>
              </a:rPr>
              <a:t>=&gt;{</a:t>
            </a:r>
            <a:endParaRPr sz="1800">
              <a:latin typeface="Calibri"/>
              <a:cs typeface="Calibri"/>
            </a:endParaRPr>
          </a:p>
          <a:p>
            <a:pPr marL="219075" marR="3442335">
              <a:lnSpc>
                <a:spcPct val="100000"/>
              </a:lnSpc>
            </a:pPr>
            <a:r>
              <a:rPr dirty="0" sz="1800">
                <a:latin typeface="Calibri"/>
                <a:cs typeface="Calibri"/>
              </a:rPr>
              <a:t>let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boxtext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element.querySelector('.boxtext'); element.addEventListener('click',</a:t>
            </a:r>
            <a:r>
              <a:rPr dirty="0" sz="1800" spc="6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()=&gt;{</a:t>
            </a:r>
            <a:endParaRPr sz="1800">
              <a:latin typeface="Calibri"/>
              <a:cs typeface="Calibri"/>
            </a:endParaRPr>
          </a:p>
          <a:p>
            <a:pPr marL="632460" marR="5109845" indent="-207010">
              <a:lnSpc>
                <a:spcPct val="100000"/>
              </a:lnSpc>
            </a:pPr>
            <a:r>
              <a:rPr dirty="0" sz="1800" spc="-10">
                <a:latin typeface="Calibri"/>
                <a:cs typeface="Calibri"/>
              </a:rPr>
              <a:t>if(boxtext.innerText </a:t>
            </a:r>
            <a:r>
              <a:rPr dirty="0" sz="1800">
                <a:latin typeface="Calibri"/>
                <a:cs typeface="Calibri"/>
              </a:rPr>
              <a:t>===</a:t>
            </a:r>
            <a:r>
              <a:rPr dirty="0" sz="1800" spc="-5">
                <a:latin typeface="Calibri"/>
                <a:cs typeface="Calibri"/>
              </a:rPr>
              <a:t> </a:t>
            </a:r>
            <a:r>
              <a:rPr dirty="0" sz="1800" spc="-20">
                <a:latin typeface="Calibri"/>
                <a:cs typeface="Calibri"/>
              </a:rPr>
              <a:t>''){ </a:t>
            </a:r>
            <a:r>
              <a:rPr dirty="0" sz="1800" spc="-10">
                <a:latin typeface="Calibri"/>
                <a:cs typeface="Calibri"/>
              </a:rPr>
              <a:t>boxtext.innerText</a:t>
            </a:r>
            <a:r>
              <a:rPr dirty="0" sz="1800" spc="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25">
                <a:latin typeface="Calibri"/>
                <a:cs typeface="Calibri"/>
              </a:rPr>
              <a:t> </a:t>
            </a:r>
            <a:r>
              <a:rPr dirty="0" sz="1800" spc="-20">
                <a:latin typeface="Calibri"/>
                <a:cs typeface="Calibri"/>
              </a:rPr>
              <a:t>turn; </a:t>
            </a:r>
            <a:r>
              <a:rPr dirty="0" sz="1800">
                <a:latin typeface="Calibri"/>
                <a:cs typeface="Calibri"/>
              </a:rPr>
              <a:t>turn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changeTurn(); audioTurn.play(); checkWin();</a:t>
            </a:r>
            <a:endParaRPr sz="1800">
              <a:latin typeface="Calibri"/>
              <a:cs typeface="Calibri"/>
            </a:endParaRPr>
          </a:p>
          <a:p>
            <a:pPr marL="632460">
              <a:lnSpc>
                <a:spcPct val="100000"/>
              </a:lnSpc>
            </a:pPr>
            <a:r>
              <a:rPr dirty="0" sz="1800">
                <a:latin typeface="Calibri"/>
                <a:cs typeface="Calibri"/>
              </a:rPr>
              <a:t>if</a:t>
            </a:r>
            <a:r>
              <a:rPr dirty="0" sz="1800" spc="-1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(!isgameover){</a:t>
            </a:r>
            <a:endParaRPr sz="1800">
              <a:latin typeface="Calibri"/>
              <a:cs typeface="Calibri"/>
            </a:endParaRPr>
          </a:p>
          <a:p>
            <a:pPr marL="839469">
              <a:lnSpc>
                <a:spcPct val="100000"/>
              </a:lnSpc>
            </a:pPr>
            <a:r>
              <a:rPr dirty="0" sz="1800" spc="-10">
                <a:latin typeface="Calibri"/>
                <a:cs typeface="Calibri"/>
              </a:rPr>
              <a:t>document.getElementsByClassName("info")[0].innerText</a:t>
            </a:r>
            <a:r>
              <a:rPr dirty="0" sz="1800" spc="4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1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"Turn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for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"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+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turn;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071497" y="4613249"/>
            <a:ext cx="9779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0">
                <a:latin typeface="Calibri"/>
                <a:cs typeface="Calibri"/>
              </a:rPr>
              <a:t>}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9864778" y="4887569"/>
            <a:ext cx="97790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50">
                <a:latin typeface="Calibri"/>
                <a:cs typeface="Calibri"/>
              </a:rPr>
              <a:t>}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9658059" y="5161889"/>
            <a:ext cx="16700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25">
                <a:latin typeface="Calibri"/>
                <a:cs typeface="Calibri"/>
              </a:rPr>
              <a:t>})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9451340" y="5436209"/>
            <a:ext cx="16700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800" spc="-25">
                <a:latin typeface="Calibri"/>
                <a:cs typeface="Calibri"/>
              </a:rPr>
              <a:t>})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9451340" y="5984849"/>
            <a:ext cx="8492490" cy="3317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4969510">
              <a:lnSpc>
                <a:spcPct val="100000"/>
              </a:lnSpc>
              <a:spcBef>
                <a:spcPts val="100"/>
              </a:spcBef>
            </a:pPr>
            <a:r>
              <a:rPr dirty="0" sz="1800">
                <a:latin typeface="Calibri"/>
                <a:cs typeface="Calibri"/>
              </a:rPr>
              <a:t>//</a:t>
            </a:r>
            <a:r>
              <a:rPr dirty="0" sz="1800" spc="-3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Add</a:t>
            </a:r>
            <a:r>
              <a:rPr dirty="0" sz="1800" spc="-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onclick</a:t>
            </a:r>
            <a:r>
              <a:rPr dirty="0" sz="1800" spc="-3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listener</a:t>
            </a:r>
            <a:r>
              <a:rPr dirty="0" sz="1800" spc="-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to</a:t>
            </a:r>
            <a:r>
              <a:rPr dirty="0" sz="1800" spc="-3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reset</a:t>
            </a:r>
            <a:r>
              <a:rPr dirty="0" sz="1800" spc="-3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button reset.addEventListener('click',</a:t>
            </a:r>
            <a:r>
              <a:rPr dirty="0" sz="1800" spc="7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()=&gt;{</a:t>
            </a:r>
            <a:endParaRPr sz="1800">
              <a:latin typeface="Calibri"/>
              <a:cs typeface="Calibri"/>
            </a:endParaRPr>
          </a:p>
          <a:p>
            <a:pPr marL="219075" marR="3357245">
              <a:lnSpc>
                <a:spcPct val="100000"/>
              </a:lnSpc>
            </a:pPr>
            <a:r>
              <a:rPr dirty="0" sz="1800">
                <a:latin typeface="Calibri"/>
                <a:cs typeface="Calibri"/>
              </a:rPr>
              <a:t>let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boxtexts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document.querySelectorAll('.boxtext'); Array.from(boxtexts).forEach(element</a:t>
            </a:r>
            <a:r>
              <a:rPr dirty="0" sz="1800" spc="5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=&gt;</a:t>
            </a:r>
            <a:r>
              <a:rPr dirty="0" sz="1800" spc="50">
                <a:latin typeface="Calibri"/>
                <a:cs typeface="Calibri"/>
              </a:rPr>
              <a:t> </a:t>
            </a:r>
            <a:r>
              <a:rPr dirty="0" sz="1800" spc="-50">
                <a:latin typeface="Calibri"/>
                <a:cs typeface="Calibri"/>
              </a:rPr>
              <a:t>{</a:t>
            </a:r>
            <a:endParaRPr sz="1800">
              <a:latin typeface="Calibri"/>
              <a:cs typeface="Calibri"/>
            </a:endParaRPr>
          </a:p>
          <a:p>
            <a:pPr marL="426084">
              <a:lnSpc>
                <a:spcPct val="100000"/>
              </a:lnSpc>
            </a:pPr>
            <a:r>
              <a:rPr dirty="0" sz="1800" spc="-10">
                <a:latin typeface="Calibri"/>
                <a:cs typeface="Calibri"/>
              </a:rPr>
              <a:t>element.innerText</a:t>
            </a:r>
            <a:r>
              <a:rPr dirty="0" sz="1800">
                <a:latin typeface="Calibri"/>
                <a:cs typeface="Calibri"/>
              </a:rPr>
              <a:t> =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 spc="-25">
                <a:latin typeface="Calibri"/>
                <a:cs typeface="Calibri"/>
              </a:rPr>
              <a:t>""</a:t>
            </a:r>
            <a:endParaRPr sz="1800">
              <a:latin typeface="Calibri"/>
              <a:cs typeface="Calibri"/>
            </a:endParaRPr>
          </a:p>
          <a:p>
            <a:pPr marL="219075">
              <a:lnSpc>
                <a:spcPct val="100000"/>
              </a:lnSpc>
            </a:pPr>
            <a:r>
              <a:rPr dirty="0" sz="1800" spc="-25">
                <a:latin typeface="Calibri"/>
                <a:cs typeface="Calibri"/>
              </a:rPr>
              <a:t>});</a:t>
            </a:r>
            <a:endParaRPr sz="1800">
              <a:latin typeface="Calibri"/>
              <a:cs typeface="Calibri"/>
            </a:endParaRPr>
          </a:p>
          <a:p>
            <a:pPr marL="219075" marR="6541134">
              <a:lnSpc>
                <a:spcPct val="100000"/>
              </a:lnSpc>
            </a:pPr>
            <a:r>
              <a:rPr dirty="0" sz="1800">
                <a:latin typeface="Calibri"/>
                <a:cs typeface="Calibri"/>
              </a:rPr>
              <a:t>turn</a:t>
            </a:r>
            <a:r>
              <a:rPr dirty="0" sz="1800" spc="-2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-20">
                <a:latin typeface="Calibri"/>
                <a:cs typeface="Calibri"/>
              </a:rPr>
              <a:t> "X"; </a:t>
            </a:r>
            <a:r>
              <a:rPr dirty="0" sz="1800">
                <a:latin typeface="Calibri"/>
                <a:cs typeface="Calibri"/>
              </a:rPr>
              <a:t>isgameover</a:t>
            </a:r>
            <a:r>
              <a:rPr dirty="0" sz="1800" spc="-3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-3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false</a:t>
            </a:r>
            <a:endParaRPr sz="1800">
              <a:latin typeface="Calibri"/>
              <a:cs typeface="Calibri"/>
            </a:endParaRPr>
          </a:p>
          <a:p>
            <a:pPr marL="219075" marR="5080">
              <a:lnSpc>
                <a:spcPct val="100000"/>
              </a:lnSpc>
            </a:pPr>
            <a:r>
              <a:rPr dirty="0" sz="1800" spc="-10">
                <a:latin typeface="Calibri"/>
                <a:cs typeface="Calibri"/>
              </a:rPr>
              <a:t>document.querySelector(".line").style.width</a:t>
            </a:r>
            <a:r>
              <a:rPr dirty="0" sz="1800" spc="3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35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"0vw"; document.getElementsByClassName("info")[0].innerText</a:t>
            </a:r>
            <a:r>
              <a:rPr dirty="0" sz="1800" spc="43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1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"Turn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for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"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+</a:t>
            </a:r>
            <a:r>
              <a:rPr dirty="0" sz="1800" spc="1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turn; document.querySelector('.imgbox').getElementsByTagName('img')[0].style.width</a:t>
            </a:r>
            <a:r>
              <a:rPr dirty="0" sz="1800" spc="85">
                <a:latin typeface="Calibri"/>
                <a:cs typeface="Calibri"/>
              </a:rPr>
              <a:t> </a:t>
            </a:r>
            <a:r>
              <a:rPr dirty="0" sz="1800">
                <a:latin typeface="Calibri"/>
                <a:cs typeface="Calibri"/>
              </a:rPr>
              <a:t>=</a:t>
            </a:r>
            <a:r>
              <a:rPr dirty="0" sz="1800" spc="90">
                <a:latin typeface="Calibri"/>
                <a:cs typeface="Calibri"/>
              </a:rPr>
              <a:t> </a:t>
            </a:r>
            <a:r>
              <a:rPr dirty="0" sz="1800" spc="-10">
                <a:latin typeface="Calibri"/>
                <a:cs typeface="Calibri"/>
              </a:rPr>
              <a:t>"0px"</a:t>
            </a: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800" spc="-25">
                <a:latin typeface="Calibri"/>
                <a:cs typeface="Calibri"/>
              </a:rPr>
              <a:t>})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12140" y="661213"/>
            <a:ext cx="2025650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1">
                <a:solidFill>
                  <a:srgbClr val="FF0000"/>
                </a:solidFill>
                <a:latin typeface="Calibri"/>
                <a:cs typeface="Calibri"/>
              </a:rPr>
              <a:t>Coding:</a:t>
            </a:r>
            <a:r>
              <a:rPr dirty="0" sz="2400" spc="-40" b="1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 sz="2400" spc="-10" b="1">
                <a:solidFill>
                  <a:srgbClr val="FF0000"/>
                </a:solidFill>
                <a:latin typeface="Calibri"/>
                <a:cs typeface="Calibri"/>
              </a:rPr>
              <a:t>game.js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900525" y="112703"/>
            <a:ext cx="1220796" cy="1220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6154966" y="813874"/>
            <a:ext cx="3025775" cy="91998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400" spc="-10">
                <a:latin typeface="Calibri"/>
                <a:cs typeface="Calibri"/>
              </a:rPr>
              <a:t>@import url('https://fonts.googleapis.com/css2?fa mily=Baloo+Bhaina+2&amp;family=Roboto&amp;di splay=swap');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25">
                <a:latin typeface="Calibri"/>
                <a:cs typeface="Calibri"/>
              </a:rPr>
              <a:t>*{</a:t>
            </a:r>
            <a:endParaRPr sz="1400">
              <a:latin typeface="Calibri"/>
              <a:cs typeface="Calibri"/>
            </a:endParaRPr>
          </a:p>
          <a:p>
            <a:pPr marL="173355">
              <a:lnSpc>
                <a:spcPct val="100000"/>
              </a:lnSpc>
            </a:pPr>
            <a:r>
              <a:rPr dirty="0" sz="1400">
                <a:latin typeface="Calibri"/>
                <a:cs typeface="Calibri"/>
              </a:rPr>
              <a:t>margin:</a:t>
            </a:r>
            <a:r>
              <a:rPr dirty="0" sz="1400" spc="-60">
                <a:latin typeface="Calibri"/>
                <a:cs typeface="Calibri"/>
              </a:rPr>
              <a:t> </a:t>
            </a:r>
            <a:r>
              <a:rPr dirty="0" sz="1400" spc="-25">
                <a:latin typeface="Calibri"/>
                <a:cs typeface="Calibri"/>
              </a:rPr>
              <a:t>0;</a:t>
            </a:r>
            <a:endParaRPr sz="1400">
              <a:latin typeface="Calibri"/>
              <a:cs typeface="Calibri"/>
            </a:endParaRPr>
          </a:p>
          <a:p>
            <a:pPr marL="173355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padding:</a:t>
            </a:r>
            <a:r>
              <a:rPr dirty="0" sz="1400" spc="-5">
                <a:latin typeface="Calibri"/>
                <a:cs typeface="Calibri"/>
              </a:rPr>
              <a:t> </a:t>
            </a:r>
            <a:r>
              <a:rPr dirty="0" sz="1400" spc="-25">
                <a:latin typeface="Calibri"/>
                <a:cs typeface="Calibri"/>
              </a:rPr>
              <a:t>0;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0">
                <a:latin typeface="Calibri"/>
                <a:cs typeface="Calibri"/>
              </a:rPr>
              <a:t>}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20">
                <a:latin typeface="Calibri"/>
                <a:cs typeface="Calibri"/>
              </a:rPr>
              <a:t>nav{</a:t>
            </a:r>
            <a:endParaRPr sz="1400">
              <a:latin typeface="Calibri"/>
              <a:cs typeface="Calibri"/>
            </a:endParaRPr>
          </a:p>
          <a:p>
            <a:pPr marL="173355">
              <a:lnSpc>
                <a:spcPct val="100000"/>
              </a:lnSpc>
            </a:pPr>
            <a:r>
              <a:rPr dirty="0" sz="1400" spc="-20">
                <a:latin typeface="Calibri"/>
                <a:cs typeface="Calibri"/>
              </a:rPr>
              <a:t>background-</a:t>
            </a:r>
            <a:r>
              <a:rPr dirty="0" sz="1400">
                <a:latin typeface="Calibri"/>
                <a:cs typeface="Calibri"/>
              </a:rPr>
              <a:t>color:</a:t>
            </a:r>
            <a:r>
              <a:rPr dirty="0" sz="1400" spc="-15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rgb(26,</a:t>
            </a:r>
            <a:r>
              <a:rPr dirty="0" sz="1400" spc="-15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209,</a:t>
            </a:r>
            <a:r>
              <a:rPr dirty="0" sz="1400" spc="-10">
                <a:latin typeface="Calibri"/>
                <a:cs typeface="Calibri"/>
              </a:rPr>
              <a:t> </a:t>
            </a:r>
            <a:r>
              <a:rPr dirty="0" sz="1400" spc="-20">
                <a:latin typeface="Calibri"/>
                <a:cs typeface="Calibri"/>
              </a:rPr>
              <a:t>38);</a:t>
            </a:r>
            <a:endParaRPr sz="1400">
              <a:latin typeface="Calibri"/>
              <a:cs typeface="Calibri"/>
            </a:endParaRPr>
          </a:p>
          <a:p>
            <a:pPr marL="173355" marR="1197610">
              <a:lnSpc>
                <a:spcPct val="100000"/>
              </a:lnSpc>
            </a:pPr>
            <a:r>
              <a:rPr dirty="0" sz="1400">
                <a:latin typeface="Calibri"/>
                <a:cs typeface="Calibri"/>
              </a:rPr>
              <a:t>color:</a:t>
            </a:r>
            <a:r>
              <a:rPr dirty="0" sz="1400" spc="-45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rgb(222,</a:t>
            </a:r>
            <a:r>
              <a:rPr dirty="0" sz="1400" spc="-45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24,</a:t>
            </a:r>
            <a:r>
              <a:rPr dirty="0" sz="1400" spc="-45">
                <a:latin typeface="Calibri"/>
                <a:cs typeface="Calibri"/>
              </a:rPr>
              <a:t> </a:t>
            </a:r>
            <a:r>
              <a:rPr dirty="0" sz="1400" spc="-20">
                <a:latin typeface="Calibri"/>
                <a:cs typeface="Calibri"/>
              </a:rPr>
              <a:t>24); </a:t>
            </a:r>
            <a:r>
              <a:rPr dirty="0" sz="1400">
                <a:latin typeface="Calibri"/>
                <a:cs typeface="Calibri"/>
              </a:rPr>
              <a:t>height:</a:t>
            </a:r>
            <a:r>
              <a:rPr dirty="0" sz="1400" spc="-7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65px;</a:t>
            </a:r>
            <a:endParaRPr sz="1400">
              <a:latin typeface="Calibri"/>
              <a:cs typeface="Calibri"/>
            </a:endParaRPr>
          </a:p>
          <a:p>
            <a:pPr marL="173355" marR="1734820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font-</a:t>
            </a:r>
            <a:r>
              <a:rPr dirty="0" sz="1400">
                <a:latin typeface="Calibri"/>
                <a:cs typeface="Calibri"/>
              </a:rPr>
              <a:t>size:</a:t>
            </a:r>
            <a:r>
              <a:rPr dirty="0" sz="1400" spc="-4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27px; display:</a:t>
            </a:r>
            <a:r>
              <a:rPr dirty="0" sz="140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flex;</a:t>
            </a:r>
            <a:endParaRPr sz="1400">
              <a:latin typeface="Calibri"/>
              <a:cs typeface="Calibri"/>
            </a:endParaRPr>
          </a:p>
          <a:p>
            <a:pPr marL="173355" marR="1445260">
              <a:lnSpc>
                <a:spcPct val="100000"/>
              </a:lnSpc>
            </a:pPr>
            <a:r>
              <a:rPr dirty="0" sz="1400" spc="-20">
                <a:latin typeface="Calibri"/>
                <a:cs typeface="Calibri"/>
              </a:rPr>
              <a:t>align-</a:t>
            </a:r>
            <a:r>
              <a:rPr dirty="0" sz="1400">
                <a:latin typeface="Calibri"/>
                <a:cs typeface="Calibri"/>
              </a:rPr>
              <a:t>items:</a:t>
            </a:r>
            <a:r>
              <a:rPr dirty="0" sz="1400" spc="2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center; padding: </a:t>
            </a:r>
            <a:r>
              <a:rPr dirty="0" sz="1400">
                <a:latin typeface="Calibri"/>
                <a:cs typeface="Calibri"/>
              </a:rPr>
              <a:t>0</a:t>
            </a:r>
            <a:r>
              <a:rPr dirty="0" sz="1400" spc="-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12px;</a:t>
            </a:r>
            <a:endParaRPr sz="1400">
              <a:latin typeface="Calibri"/>
              <a:cs typeface="Calibri"/>
            </a:endParaRPr>
          </a:p>
          <a:p>
            <a:pPr marL="173355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font-</a:t>
            </a:r>
            <a:r>
              <a:rPr dirty="0" sz="1400">
                <a:latin typeface="Calibri"/>
                <a:cs typeface="Calibri"/>
              </a:rPr>
              <a:t>family:</a:t>
            </a:r>
            <a:r>
              <a:rPr dirty="0" sz="1400" spc="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'Roboto',</a:t>
            </a:r>
            <a:r>
              <a:rPr dirty="0" sz="1400" spc="10">
                <a:latin typeface="Calibri"/>
                <a:cs typeface="Calibri"/>
              </a:rPr>
              <a:t> </a:t>
            </a:r>
            <a:r>
              <a:rPr dirty="0" sz="1400" spc="-20">
                <a:latin typeface="Calibri"/>
                <a:cs typeface="Calibri"/>
              </a:rPr>
              <a:t>sans-</a:t>
            </a:r>
            <a:r>
              <a:rPr dirty="0" sz="1400" spc="-10">
                <a:latin typeface="Calibri"/>
                <a:cs typeface="Calibri"/>
              </a:rPr>
              <a:t>serif;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0">
                <a:latin typeface="Calibri"/>
                <a:cs typeface="Calibri"/>
              </a:rPr>
              <a:t>}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>
                <a:latin typeface="Calibri"/>
                <a:cs typeface="Calibri"/>
              </a:rPr>
              <a:t>nav</a:t>
            </a:r>
            <a:r>
              <a:rPr dirty="0" sz="1400" spc="-35">
                <a:latin typeface="Calibri"/>
                <a:cs typeface="Calibri"/>
              </a:rPr>
              <a:t> </a:t>
            </a:r>
            <a:r>
              <a:rPr dirty="0" sz="1400" spc="-25">
                <a:latin typeface="Calibri"/>
                <a:cs typeface="Calibri"/>
              </a:rPr>
              <a:t>ul{</a:t>
            </a:r>
            <a:endParaRPr sz="1400">
              <a:latin typeface="Calibri"/>
              <a:cs typeface="Calibri"/>
            </a:endParaRPr>
          </a:p>
          <a:p>
            <a:pPr marL="173355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list-style-</a:t>
            </a:r>
            <a:r>
              <a:rPr dirty="0" sz="1400">
                <a:latin typeface="Calibri"/>
                <a:cs typeface="Calibri"/>
              </a:rPr>
              <a:t>type:</a:t>
            </a:r>
            <a:r>
              <a:rPr dirty="0" sz="1400" spc="-3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none;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0">
                <a:latin typeface="Calibri"/>
                <a:cs typeface="Calibri"/>
              </a:rPr>
              <a:t>}</a:t>
            </a:r>
            <a:endParaRPr sz="1400">
              <a:latin typeface="Calibri"/>
              <a:cs typeface="Calibri"/>
            </a:endParaRPr>
          </a:p>
          <a:p>
            <a:pPr marL="173355" marR="1795145" indent="-161290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.gameContainer{ display:</a:t>
            </a:r>
            <a:r>
              <a:rPr dirty="0" sz="140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flex;</a:t>
            </a:r>
            <a:endParaRPr sz="1400">
              <a:latin typeface="Calibri"/>
              <a:cs typeface="Calibri"/>
            </a:endParaRPr>
          </a:p>
          <a:p>
            <a:pPr marL="173355" marR="965835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justify-</a:t>
            </a:r>
            <a:r>
              <a:rPr dirty="0" sz="1400">
                <a:latin typeface="Calibri"/>
                <a:cs typeface="Calibri"/>
              </a:rPr>
              <a:t>content:</a:t>
            </a:r>
            <a:r>
              <a:rPr dirty="0" sz="1400" spc="-4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center; margin-</a:t>
            </a:r>
            <a:r>
              <a:rPr dirty="0" sz="1400">
                <a:latin typeface="Calibri"/>
                <a:cs typeface="Calibri"/>
              </a:rPr>
              <a:t>top:</a:t>
            </a:r>
            <a:r>
              <a:rPr dirty="0" sz="1400" spc="-3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50px; </a:t>
            </a:r>
            <a:r>
              <a:rPr dirty="0" sz="1400" spc="-20">
                <a:latin typeface="Calibri"/>
                <a:cs typeface="Calibri"/>
              </a:rPr>
              <a:t>background-</a:t>
            </a:r>
            <a:r>
              <a:rPr dirty="0" sz="1400">
                <a:latin typeface="Calibri"/>
                <a:cs typeface="Calibri"/>
              </a:rPr>
              <a:t>color:</a:t>
            </a:r>
            <a:r>
              <a:rPr dirty="0" sz="1400" spc="4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yellow;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0">
                <a:latin typeface="Calibri"/>
                <a:cs typeface="Calibri"/>
              </a:rPr>
              <a:t>}</a:t>
            </a:r>
            <a:endParaRPr sz="1400">
              <a:latin typeface="Calibri"/>
              <a:cs typeface="Calibri"/>
            </a:endParaRPr>
          </a:p>
          <a:p>
            <a:pPr marL="173355" marR="1926589" indent="-161290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.container{ display:</a:t>
            </a:r>
            <a:r>
              <a:rPr dirty="0" sz="140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grid;</a:t>
            </a:r>
            <a:endParaRPr sz="1400">
              <a:latin typeface="Calibri"/>
              <a:cs typeface="Calibri"/>
            </a:endParaRPr>
          </a:p>
          <a:p>
            <a:pPr marL="173355" marR="166370">
              <a:lnSpc>
                <a:spcPct val="100000"/>
              </a:lnSpc>
            </a:pPr>
            <a:r>
              <a:rPr dirty="0" sz="1400" spc="-20">
                <a:latin typeface="Calibri"/>
                <a:cs typeface="Calibri"/>
              </a:rPr>
              <a:t>grid-</a:t>
            </a:r>
            <a:r>
              <a:rPr dirty="0" sz="1400" spc="-10">
                <a:latin typeface="Calibri"/>
                <a:cs typeface="Calibri"/>
              </a:rPr>
              <a:t>template-</a:t>
            </a:r>
            <a:r>
              <a:rPr dirty="0" sz="1400">
                <a:latin typeface="Calibri"/>
                <a:cs typeface="Calibri"/>
              </a:rPr>
              <a:t>rows:</a:t>
            </a:r>
            <a:r>
              <a:rPr dirty="0" sz="1400" spc="3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repeat(3,</a:t>
            </a:r>
            <a:r>
              <a:rPr dirty="0" sz="1400" spc="3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10vw); </a:t>
            </a:r>
            <a:r>
              <a:rPr dirty="0" sz="1400" spc="-20">
                <a:latin typeface="Calibri"/>
                <a:cs typeface="Calibri"/>
              </a:rPr>
              <a:t>grid-</a:t>
            </a:r>
            <a:r>
              <a:rPr dirty="0" sz="1400" spc="-10">
                <a:latin typeface="Calibri"/>
                <a:cs typeface="Calibri"/>
              </a:rPr>
              <a:t>template-</a:t>
            </a:r>
            <a:r>
              <a:rPr dirty="0" sz="1400">
                <a:latin typeface="Calibri"/>
                <a:cs typeface="Calibri"/>
              </a:rPr>
              <a:t>columns:</a:t>
            </a:r>
            <a:r>
              <a:rPr dirty="0" sz="1400" spc="4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repeat(3,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10vw);</a:t>
            </a:r>
            <a:endParaRPr sz="1400">
              <a:latin typeface="Calibri"/>
              <a:cs typeface="Calibri"/>
            </a:endParaRPr>
          </a:p>
          <a:p>
            <a:pPr marL="173355" marR="532130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font-</a:t>
            </a:r>
            <a:r>
              <a:rPr dirty="0" sz="1400">
                <a:latin typeface="Calibri"/>
                <a:cs typeface="Calibri"/>
              </a:rPr>
              <a:t>family:</a:t>
            </a:r>
            <a:r>
              <a:rPr dirty="0" sz="1400" spc="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'Roboto',</a:t>
            </a:r>
            <a:r>
              <a:rPr dirty="0" sz="1400" spc="10">
                <a:latin typeface="Calibri"/>
                <a:cs typeface="Calibri"/>
              </a:rPr>
              <a:t> </a:t>
            </a:r>
            <a:r>
              <a:rPr dirty="0" sz="1400" spc="-20">
                <a:latin typeface="Calibri"/>
                <a:cs typeface="Calibri"/>
              </a:rPr>
              <a:t>sans-</a:t>
            </a:r>
            <a:r>
              <a:rPr dirty="0" sz="1400" spc="-10">
                <a:latin typeface="Calibri"/>
                <a:cs typeface="Calibri"/>
              </a:rPr>
              <a:t>serif; position:</a:t>
            </a:r>
            <a:r>
              <a:rPr dirty="0" sz="1400" spc="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relative;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0">
                <a:latin typeface="Calibri"/>
                <a:cs typeface="Calibri"/>
              </a:rPr>
              <a:t>}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.box{</a:t>
            </a:r>
            <a:endParaRPr sz="1400">
              <a:latin typeface="Calibri"/>
              <a:cs typeface="Calibri"/>
            </a:endParaRPr>
          </a:p>
          <a:p>
            <a:pPr marL="173355" marR="1162685">
              <a:lnSpc>
                <a:spcPct val="100000"/>
              </a:lnSpc>
            </a:pPr>
            <a:r>
              <a:rPr dirty="0" sz="1400">
                <a:latin typeface="Calibri"/>
                <a:cs typeface="Calibri"/>
              </a:rPr>
              <a:t>border:</a:t>
            </a:r>
            <a:r>
              <a:rPr dirty="0" sz="1400" spc="-50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2px</a:t>
            </a:r>
            <a:r>
              <a:rPr dirty="0" sz="1400" spc="-50">
                <a:latin typeface="Calibri"/>
                <a:cs typeface="Calibri"/>
              </a:rPr>
              <a:t> </a:t>
            </a:r>
            <a:r>
              <a:rPr dirty="0" sz="1400">
                <a:latin typeface="Calibri"/>
                <a:cs typeface="Calibri"/>
              </a:rPr>
              <a:t>solid</a:t>
            </a:r>
            <a:r>
              <a:rPr dirty="0" sz="1400" spc="-4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black; font-</a:t>
            </a:r>
            <a:r>
              <a:rPr dirty="0" sz="1400">
                <a:latin typeface="Calibri"/>
                <a:cs typeface="Calibri"/>
              </a:rPr>
              <a:t>size:</a:t>
            </a:r>
            <a:r>
              <a:rPr dirty="0" sz="1400" spc="-45">
                <a:latin typeface="Calibri"/>
                <a:cs typeface="Calibri"/>
              </a:rPr>
              <a:t> </a:t>
            </a:r>
            <a:r>
              <a:rPr dirty="0" sz="1400" spc="-20">
                <a:latin typeface="Calibri"/>
                <a:cs typeface="Calibri"/>
              </a:rPr>
              <a:t>8vw;</a:t>
            </a:r>
            <a:endParaRPr sz="1400">
              <a:latin typeface="Calibri"/>
              <a:cs typeface="Calibri"/>
            </a:endParaRPr>
          </a:p>
          <a:p>
            <a:pPr marL="173355" marR="1722755">
              <a:lnSpc>
                <a:spcPct val="100000"/>
              </a:lnSpc>
            </a:pPr>
            <a:r>
              <a:rPr dirty="0" sz="1400">
                <a:latin typeface="Calibri"/>
                <a:cs typeface="Calibri"/>
              </a:rPr>
              <a:t>cursor:</a:t>
            </a:r>
            <a:r>
              <a:rPr dirty="0" sz="1400" spc="-6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pointer; display:</a:t>
            </a:r>
            <a:r>
              <a:rPr dirty="0" sz="140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flex;</a:t>
            </a:r>
            <a:endParaRPr sz="1400">
              <a:latin typeface="Calibri"/>
              <a:cs typeface="Calibri"/>
            </a:endParaRPr>
          </a:p>
          <a:p>
            <a:pPr marL="173355" marR="1185545">
              <a:lnSpc>
                <a:spcPct val="100000"/>
              </a:lnSpc>
            </a:pPr>
            <a:r>
              <a:rPr dirty="0" sz="1400" spc="-10">
                <a:latin typeface="Calibri"/>
                <a:cs typeface="Calibri"/>
              </a:rPr>
              <a:t>justify-</a:t>
            </a:r>
            <a:r>
              <a:rPr dirty="0" sz="1400">
                <a:latin typeface="Calibri"/>
                <a:cs typeface="Calibri"/>
              </a:rPr>
              <a:t>content:</a:t>
            </a:r>
            <a:r>
              <a:rPr dirty="0" sz="1400" spc="-40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center; </a:t>
            </a:r>
            <a:r>
              <a:rPr dirty="0" sz="1400" spc="-20">
                <a:latin typeface="Calibri"/>
                <a:cs typeface="Calibri"/>
              </a:rPr>
              <a:t>align-</a:t>
            </a:r>
            <a:r>
              <a:rPr dirty="0" sz="1400">
                <a:latin typeface="Calibri"/>
                <a:cs typeface="Calibri"/>
              </a:rPr>
              <a:t>items:</a:t>
            </a:r>
            <a:r>
              <a:rPr dirty="0" sz="1400" spc="25">
                <a:latin typeface="Calibri"/>
                <a:cs typeface="Calibri"/>
              </a:rPr>
              <a:t> </a:t>
            </a:r>
            <a:r>
              <a:rPr dirty="0" sz="1400" spc="-10">
                <a:latin typeface="Calibri"/>
                <a:cs typeface="Calibri"/>
              </a:rPr>
              <a:t>center;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400" spc="-50">
                <a:latin typeface="Calibri"/>
                <a:cs typeface="Calibri"/>
              </a:rPr>
              <a:t>}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10060940" y="439115"/>
            <a:ext cx="3128645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>
                <a:latin typeface="Calibri"/>
                <a:cs typeface="Calibri"/>
              </a:rPr>
              <a:t>.box:hover{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background-</a:t>
            </a:r>
            <a:r>
              <a:rPr dirty="0" sz="1600">
                <a:latin typeface="Calibri"/>
                <a:cs typeface="Calibri"/>
              </a:rPr>
              <a:t>color: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rgb(36,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74,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228);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0060940" y="1414474"/>
            <a:ext cx="147701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latin typeface="Calibri"/>
                <a:cs typeface="Calibri"/>
              </a:rPr>
              <a:t>.info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50">
                <a:latin typeface="Calibri"/>
                <a:cs typeface="Calibri"/>
              </a:rPr>
              <a:t>{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font-</a:t>
            </a:r>
            <a:r>
              <a:rPr dirty="0" sz="1600">
                <a:latin typeface="Calibri"/>
                <a:cs typeface="Calibri"/>
              </a:rPr>
              <a:t>size: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40px;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0060940" y="2389835"/>
            <a:ext cx="3272790" cy="10007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96215" marR="1698625" indent="-184150">
              <a:lnSpc>
                <a:spcPct val="100000"/>
              </a:lnSpc>
              <a:spcBef>
                <a:spcPts val="100"/>
              </a:spcBef>
            </a:pPr>
            <a:r>
              <a:rPr dirty="0" sz="1600" spc="-10">
                <a:latin typeface="Calibri"/>
                <a:cs typeface="Calibri"/>
              </a:rPr>
              <a:t>.gameInfo{ </a:t>
            </a:r>
            <a:r>
              <a:rPr dirty="0" sz="1600">
                <a:latin typeface="Calibri"/>
                <a:cs typeface="Calibri"/>
              </a:rPr>
              <a:t>padding: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0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34px;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font-</a:t>
            </a:r>
            <a:r>
              <a:rPr dirty="0" sz="1600">
                <a:latin typeface="Calibri"/>
                <a:cs typeface="Calibri"/>
              </a:rPr>
              <a:t>family: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'Baloo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Bhaina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2',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cursive;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0060940" y="3609035"/>
            <a:ext cx="1668145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latin typeface="Calibri"/>
                <a:cs typeface="Calibri"/>
              </a:rPr>
              <a:t>.gameInfo</a:t>
            </a:r>
            <a:r>
              <a:rPr dirty="0" sz="1600" spc="-60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h1{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font-</a:t>
            </a:r>
            <a:r>
              <a:rPr dirty="0" sz="1600">
                <a:latin typeface="Calibri"/>
                <a:cs typeface="Calibri"/>
              </a:rPr>
              <a:t>size: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2.5rem;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10060940" y="4584395"/>
            <a:ext cx="2844800" cy="10007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96215" marR="1752600" indent="-18415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latin typeface="Calibri"/>
                <a:cs typeface="Calibri"/>
              </a:rPr>
              <a:t>.imgbox</a:t>
            </a:r>
            <a:r>
              <a:rPr dirty="0" sz="1600" spc="-30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img{ </a:t>
            </a:r>
            <a:r>
              <a:rPr dirty="0" sz="1600">
                <a:latin typeface="Calibri"/>
                <a:cs typeface="Calibri"/>
              </a:rPr>
              <a:t>width:</a:t>
            </a:r>
            <a:r>
              <a:rPr dirty="0" sz="1600" spc="-30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0;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transition: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width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1s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ease-in-</a:t>
            </a:r>
            <a:r>
              <a:rPr dirty="0" sz="1600" spc="-20">
                <a:latin typeface="Calibri"/>
                <a:cs typeface="Calibri"/>
              </a:rPr>
              <a:t>out;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0060940" y="5803595"/>
            <a:ext cx="147955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>
                <a:latin typeface="Calibri"/>
                <a:cs typeface="Calibri"/>
              </a:rPr>
              <a:t>.br-</a:t>
            </a:r>
            <a:r>
              <a:rPr dirty="0" sz="1600" spc="-25">
                <a:latin typeface="Calibri"/>
                <a:cs typeface="Calibri"/>
              </a:rPr>
              <a:t>0{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20">
                <a:latin typeface="Calibri"/>
                <a:cs typeface="Calibri"/>
              </a:rPr>
              <a:t>border-</a:t>
            </a:r>
            <a:r>
              <a:rPr dirty="0" sz="1600">
                <a:latin typeface="Calibri"/>
                <a:cs typeface="Calibri"/>
              </a:rPr>
              <a:t>right:</a:t>
            </a:r>
            <a:r>
              <a:rPr dirty="0" sz="1600" spc="50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0;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0060940" y="6778955"/>
            <a:ext cx="136906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>
                <a:latin typeface="Calibri"/>
                <a:cs typeface="Calibri"/>
              </a:rPr>
              <a:t>.bl-</a:t>
            </a:r>
            <a:r>
              <a:rPr dirty="0" sz="1600" spc="-25">
                <a:latin typeface="Calibri"/>
                <a:cs typeface="Calibri"/>
              </a:rPr>
              <a:t>0{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border-</a:t>
            </a:r>
            <a:r>
              <a:rPr dirty="0" sz="1600">
                <a:latin typeface="Calibri"/>
                <a:cs typeface="Calibri"/>
              </a:rPr>
              <a:t>left:</a:t>
            </a:r>
            <a:r>
              <a:rPr dirty="0" sz="1600" spc="-15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0;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10060940" y="7754315"/>
            <a:ext cx="137414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>
                <a:latin typeface="Calibri"/>
                <a:cs typeface="Calibri"/>
              </a:rPr>
              <a:t>.bt-</a:t>
            </a:r>
            <a:r>
              <a:rPr dirty="0" sz="1600" spc="-25">
                <a:latin typeface="Calibri"/>
                <a:cs typeface="Calibri"/>
              </a:rPr>
              <a:t>0{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border-</a:t>
            </a:r>
            <a:r>
              <a:rPr dirty="0" sz="1600">
                <a:latin typeface="Calibri"/>
                <a:cs typeface="Calibri"/>
              </a:rPr>
              <a:t>top:</a:t>
            </a:r>
            <a:r>
              <a:rPr dirty="0" sz="1600" spc="-10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0;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10060940" y="8729674"/>
            <a:ext cx="1711325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>
                <a:latin typeface="Calibri"/>
                <a:cs typeface="Calibri"/>
              </a:rPr>
              <a:t>.bb-</a:t>
            </a:r>
            <a:r>
              <a:rPr dirty="0" sz="1600" spc="-25">
                <a:latin typeface="Calibri"/>
                <a:cs typeface="Calibri"/>
              </a:rPr>
              <a:t>0{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 spc="-20">
                <a:latin typeface="Calibri"/>
                <a:cs typeface="Calibri"/>
              </a:rPr>
              <a:t>border-</a:t>
            </a:r>
            <a:r>
              <a:rPr dirty="0" sz="1600">
                <a:latin typeface="Calibri"/>
                <a:cs typeface="Calibri"/>
              </a:rPr>
              <a:t>bottom: </a:t>
            </a:r>
            <a:r>
              <a:rPr dirty="0" sz="1600" spc="-25">
                <a:latin typeface="Calibri"/>
                <a:cs typeface="Calibri"/>
              </a:rPr>
              <a:t>0;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14556739" y="591515"/>
            <a:ext cx="2067560" cy="2219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>
                <a:latin typeface="Calibri"/>
                <a:cs typeface="Calibri"/>
              </a:rPr>
              <a:t>#reset</a:t>
            </a:r>
            <a:r>
              <a:rPr dirty="0" sz="1600" spc="-65">
                <a:latin typeface="Calibri"/>
                <a:cs typeface="Calibri"/>
              </a:rPr>
              <a:t> </a:t>
            </a:r>
            <a:r>
              <a:rPr dirty="0" sz="1600" spc="-50">
                <a:latin typeface="Calibri"/>
                <a:cs typeface="Calibri"/>
              </a:rPr>
              <a:t>{</a:t>
            </a:r>
            <a:endParaRPr sz="1600">
              <a:latin typeface="Calibri"/>
              <a:cs typeface="Calibri"/>
            </a:endParaRPr>
          </a:p>
          <a:p>
            <a:pPr marL="196215" marR="508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margin: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0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23px; </a:t>
            </a:r>
            <a:r>
              <a:rPr dirty="0" sz="1600">
                <a:latin typeface="Calibri"/>
                <a:cs typeface="Calibri"/>
              </a:rPr>
              <a:t>padding: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1px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18px; </a:t>
            </a:r>
            <a:r>
              <a:rPr dirty="0" sz="1600">
                <a:latin typeface="Calibri"/>
                <a:cs typeface="Calibri"/>
              </a:rPr>
              <a:t>background:</a:t>
            </a:r>
            <a:r>
              <a:rPr dirty="0" sz="1600" spc="-4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#9d5bbe; text-</a:t>
            </a:r>
            <a:r>
              <a:rPr dirty="0" sz="1600">
                <a:latin typeface="Calibri"/>
                <a:cs typeface="Calibri"/>
              </a:rPr>
              <a:t>align:</a:t>
            </a:r>
            <a:r>
              <a:rPr dirty="0" sz="1600" spc="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center; </a:t>
            </a:r>
            <a:r>
              <a:rPr dirty="0" sz="1600">
                <a:latin typeface="Calibri"/>
                <a:cs typeface="Calibri"/>
              </a:rPr>
              <a:t>color:</a:t>
            </a:r>
            <a:r>
              <a:rPr dirty="0" sz="1600" spc="-4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white;</a:t>
            </a:r>
            <a:endParaRPr sz="1600">
              <a:latin typeface="Calibri"/>
              <a:cs typeface="Calibri"/>
            </a:endParaRPr>
          </a:p>
          <a:p>
            <a:pPr marL="196215" marR="27813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border:</a:t>
            </a:r>
            <a:r>
              <a:rPr dirty="0" sz="1600" spc="-6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none; </a:t>
            </a:r>
            <a:r>
              <a:rPr dirty="0" sz="1600" spc="-20">
                <a:latin typeface="Calibri"/>
                <a:cs typeface="Calibri"/>
              </a:rPr>
              <a:t>border-</a:t>
            </a:r>
            <a:r>
              <a:rPr dirty="0" sz="1600">
                <a:latin typeface="Calibri"/>
                <a:cs typeface="Calibri"/>
              </a:rPr>
              <a:t>radius:</a:t>
            </a:r>
            <a:r>
              <a:rPr dirty="0" sz="1600" spc="35">
                <a:latin typeface="Calibri"/>
                <a:cs typeface="Calibri"/>
              </a:rPr>
              <a:t> </a:t>
            </a:r>
            <a:r>
              <a:rPr dirty="0" sz="1600" spc="-20">
                <a:latin typeface="Calibri"/>
                <a:cs typeface="Calibri"/>
              </a:rPr>
              <a:t>6px; </a:t>
            </a:r>
            <a:r>
              <a:rPr dirty="0" sz="1600">
                <a:latin typeface="Calibri"/>
                <a:cs typeface="Calibri"/>
              </a:rPr>
              <a:t>cursor:</a:t>
            </a:r>
            <a:r>
              <a:rPr dirty="0" sz="1600" spc="-5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pointer;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14740492" y="2786074"/>
            <a:ext cx="241046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600" spc="-10">
                <a:latin typeface="Calibri"/>
                <a:cs typeface="Calibri"/>
              </a:rPr>
              <a:t>font-</a:t>
            </a:r>
            <a:r>
              <a:rPr dirty="0" sz="1600">
                <a:latin typeface="Calibri"/>
                <a:cs typeface="Calibri"/>
              </a:rPr>
              <a:t>family:</a:t>
            </a:r>
            <a:r>
              <a:rPr dirty="0" sz="1600" spc="-30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'Baloo</a:t>
            </a:r>
            <a:r>
              <a:rPr dirty="0" sz="1600" spc="-25">
                <a:latin typeface="Calibri"/>
                <a:cs typeface="Calibri"/>
              </a:rPr>
              <a:t> </a:t>
            </a:r>
            <a:r>
              <a:rPr dirty="0" sz="1600">
                <a:latin typeface="Calibri"/>
                <a:cs typeface="Calibri"/>
              </a:rPr>
              <a:t>Bhaina</a:t>
            </a:r>
            <a:r>
              <a:rPr dirty="0" sz="1600" spc="-25">
                <a:latin typeface="Calibri"/>
                <a:cs typeface="Calibri"/>
              </a:rPr>
              <a:t> 2'; </a:t>
            </a:r>
            <a:r>
              <a:rPr dirty="0" sz="1600" spc="-10">
                <a:latin typeface="Calibri"/>
                <a:cs typeface="Calibri"/>
              </a:rPr>
              <a:t>font-</a:t>
            </a:r>
            <a:r>
              <a:rPr dirty="0" sz="1600">
                <a:latin typeface="Calibri"/>
                <a:cs typeface="Calibri"/>
              </a:rPr>
              <a:t>size:</a:t>
            </a:r>
            <a:r>
              <a:rPr dirty="0" sz="1600" spc="-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15px;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20">
                <a:latin typeface="Calibri"/>
                <a:cs typeface="Calibri"/>
              </a:rPr>
              <a:t>font-</a:t>
            </a:r>
            <a:r>
              <a:rPr dirty="0" sz="1600">
                <a:latin typeface="Calibri"/>
                <a:cs typeface="Calibri"/>
              </a:rPr>
              <a:t>weight:</a:t>
            </a:r>
            <a:r>
              <a:rPr dirty="0" sz="1600" spc="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bolder;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14556739" y="3517595"/>
            <a:ext cx="89535" cy="269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14556739" y="4005275"/>
            <a:ext cx="2246630" cy="17322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-10">
                <a:latin typeface="Calibri"/>
                <a:cs typeface="Calibri"/>
              </a:rPr>
              <a:t>.line{</a:t>
            </a:r>
            <a:endParaRPr sz="1600">
              <a:latin typeface="Calibri"/>
              <a:cs typeface="Calibri"/>
            </a:endParaRPr>
          </a:p>
          <a:p>
            <a:pPr marL="196215" marR="5080">
              <a:lnSpc>
                <a:spcPct val="100000"/>
              </a:lnSpc>
            </a:pPr>
            <a:r>
              <a:rPr dirty="0" sz="1600" spc="-10">
                <a:latin typeface="Calibri"/>
                <a:cs typeface="Calibri"/>
              </a:rPr>
              <a:t>background-</a:t>
            </a:r>
            <a:r>
              <a:rPr dirty="0" sz="1600">
                <a:latin typeface="Calibri"/>
                <a:cs typeface="Calibri"/>
              </a:rPr>
              <a:t>color:</a:t>
            </a:r>
            <a:r>
              <a:rPr dirty="0" sz="1600" spc="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black; </a:t>
            </a:r>
            <a:r>
              <a:rPr dirty="0" sz="1600">
                <a:latin typeface="Calibri"/>
                <a:cs typeface="Calibri"/>
              </a:rPr>
              <a:t>height:</a:t>
            </a:r>
            <a:r>
              <a:rPr dirty="0" sz="1600" spc="-20">
                <a:latin typeface="Calibri"/>
                <a:cs typeface="Calibri"/>
              </a:rPr>
              <a:t> 3px;</a:t>
            </a:r>
            <a:endParaRPr sz="1600">
              <a:latin typeface="Calibri"/>
              <a:cs typeface="Calibri"/>
            </a:endParaRPr>
          </a:p>
          <a:p>
            <a:pPr marL="196215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width:</a:t>
            </a:r>
            <a:r>
              <a:rPr dirty="0" sz="1600" spc="-30">
                <a:latin typeface="Calibri"/>
                <a:cs typeface="Calibri"/>
              </a:rPr>
              <a:t> </a:t>
            </a:r>
            <a:r>
              <a:rPr dirty="0" sz="1600" spc="-25">
                <a:latin typeface="Calibri"/>
                <a:cs typeface="Calibri"/>
              </a:rPr>
              <a:t>0;</a:t>
            </a:r>
            <a:endParaRPr sz="1600">
              <a:latin typeface="Calibri"/>
              <a:cs typeface="Calibri"/>
            </a:endParaRPr>
          </a:p>
          <a:p>
            <a:pPr marL="196215" marR="72390">
              <a:lnSpc>
                <a:spcPct val="100000"/>
              </a:lnSpc>
            </a:pPr>
            <a:r>
              <a:rPr dirty="0" sz="1600">
                <a:latin typeface="Calibri"/>
                <a:cs typeface="Calibri"/>
              </a:rPr>
              <a:t>position:</a:t>
            </a:r>
            <a:r>
              <a:rPr dirty="0" sz="1600" spc="-35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absolute; background-</a:t>
            </a:r>
            <a:r>
              <a:rPr dirty="0" sz="1600">
                <a:latin typeface="Calibri"/>
                <a:cs typeface="Calibri"/>
              </a:rPr>
              <a:t>color:</a:t>
            </a:r>
            <a:r>
              <a:rPr dirty="0" sz="1600" spc="20">
                <a:latin typeface="Calibri"/>
                <a:cs typeface="Calibri"/>
              </a:rPr>
              <a:t> </a:t>
            </a:r>
            <a:r>
              <a:rPr dirty="0" sz="1600" spc="-10">
                <a:latin typeface="Calibri"/>
                <a:cs typeface="Calibri"/>
              </a:rPr>
              <a:t>blue;</a:t>
            </a:r>
            <a:endParaRPr sz="1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00" spc="-50">
                <a:latin typeface="Calibri"/>
                <a:cs typeface="Calibri"/>
              </a:rPr>
              <a:t>}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11890171" y="9262338"/>
            <a:ext cx="5466715" cy="368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225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cs typeface="Arial"/>
                <a:hlinkClick r:id="rId2"/>
              </a:rPr>
              <a:t>https://tubular-speculoos-8d8fbc.netlify.app</a:t>
            </a:r>
            <a:endParaRPr sz="225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6183642" y="132857"/>
            <a:ext cx="2124075" cy="3911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b="1">
                <a:solidFill>
                  <a:srgbClr val="FF0000"/>
                </a:solidFill>
                <a:latin typeface="Calibri"/>
                <a:cs typeface="Calibri"/>
              </a:rPr>
              <a:t>Coding:</a:t>
            </a:r>
            <a:r>
              <a:rPr dirty="0" sz="2400" spc="-40" b="1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dirty="0" sz="2400" spc="-10" b="1">
                <a:solidFill>
                  <a:srgbClr val="FF0000"/>
                </a:solidFill>
                <a:latin typeface="Calibri"/>
                <a:cs typeface="Calibri"/>
              </a:rPr>
              <a:t>Style.css</a:t>
            </a:r>
            <a:endParaRPr sz="2400">
              <a:latin typeface="Calibri"/>
              <a:cs typeface="Calibri"/>
            </a:endParaRPr>
          </a:p>
        </p:txBody>
      </p:sp>
      <p:pic>
        <p:nvPicPr>
          <p:cNvPr id="18" name="object 18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9222" y="257538"/>
            <a:ext cx="5529579" cy="10002754"/>
          </a:xfrm>
          <a:prstGeom prst="rect">
            <a:avLst/>
          </a:prstGeom>
        </p:spPr>
      </p:pic>
      <p:pic>
        <p:nvPicPr>
          <p:cNvPr id="19" name="object 19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994378" y="37996"/>
            <a:ext cx="1219302" cy="12193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FFCF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21733"/>
            <a:ext cx="18288000" cy="8808631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124138" y="1855711"/>
            <a:ext cx="8500745" cy="368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50">
                <a:latin typeface="Arial"/>
                <a:cs typeface="Arial"/>
              </a:rPr>
              <a:t>Output</a:t>
            </a:r>
            <a:r>
              <a:rPr dirty="0" sz="2250" spc="10">
                <a:latin typeface="Arial"/>
                <a:cs typeface="Arial"/>
              </a:rPr>
              <a:t> </a:t>
            </a:r>
            <a:r>
              <a:rPr dirty="0" sz="2250">
                <a:latin typeface="Arial"/>
                <a:cs typeface="Arial"/>
              </a:rPr>
              <a:t>Web</a:t>
            </a:r>
            <a:r>
              <a:rPr dirty="0" sz="2250" spc="25">
                <a:latin typeface="Arial"/>
                <a:cs typeface="Arial"/>
              </a:rPr>
              <a:t> </a:t>
            </a:r>
            <a:r>
              <a:rPr dirty="0" sz="2250">
                <a:latin typeface="Arial"/>
                <a:cs typeface="Arial"/>
              </a:rPr>
              <a:t>Page</a:t>
            </a:r>
            <a:r>
              <a:rPr dirty="0" sz="2250" spc="20">
                <a:latin typeface="Arial"/>
                <a:cs typeface="Arial"/>
              </a:rPr>
              <a:t> </a:t>
            </a:r>
            <a:r>
              <a:rPr dirty="0" sz="2250">
                <a:latin typeface="Arial"/>
                <a:cs typeface="Arial"/>
              </a:rPr>
              <a:t>Link:</a:t>
            </a:r>
            <a:r>
              <a:rPr dirty="0" sz="2250" spc="35">
                <a:latin typeface="Arial"/>
                <a:cs typeface="Arial"/>
              </a:rPr>
              <a:t> </a:t>
            </a:r>
            <a:r>
              <a:rPr dirty="0" u="sng" sz="225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cs typeface="Arial"/>
                <a:hlinkClick r:id="rId3"/>
              </a:rPr>
              <a:t>https://tubular-speculoos-8d8fbc.netlify.app</a:t>
            </a:r>
            <a:endParaRPr sz="225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7241540" y="9657689"/>
            <a:ext cx="248539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u="sng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3"/>
              </a:rPr>
              <a:t>https://tubular-</a:t>
            </a:r>
            <a:r>
              <a:rPr dirty="0" u="sng" sz="180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3"/>
              </a:rPr>
              <a:t>speculoos-</a:t>
            </a:r>
            <a:r>
              <a:rPr dirty="0" sz="1800" spc="-1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dirty="0" u="sng" sz="180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3"/>
              </a:rPr>
              <a:t>8d8fbc.netlify.app/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45539" y="440359"/>
            <a:ext cx="7703184" cy="5740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10" b="1">
                <a:solidFill>
                  <a:srgbClr val="FF0000"/>
                </a:solidFill>
                <a:latin typeface="Times New Roman"/>
                <a:cs typeface="Times New Roman"/>
              </a:rPr>
              <a:t>Tic-</a:t>
            </a:r>
            <a:r>
              <a:rPr dirty="0" sz="3600" spc="-20" b="1">
                <a:solidFill>
                  <a:srgbClr val="FF0000"/>
                </a:solidFill>
                <a:latin typeface="Times New Roman"/>
                <a:cs typeface="Times New Roman"/>
              </a:rPr>
              <a:t>Tac-</a:t>
            </a:r>
            <a:r>
              <a:rPr dirty="0" sz="3600" b="1">
                <a:solidFill>
                  <a:srgbClr val="FF0000"/>
                </a:solidFill>
                <a:latin typeface="Times New Roman"/>
                <a:cs typeface="Times New Roman"/>
              </a:rPr>
              <a:t>Toe.mp4</a:t>
            </a:r>
            <a:r>
              <a:rPr dirty="0" sz="3600" spc="-65" b="1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dirty="0" sz="3600" b="1">
                <a:solidFill>
                  <a:srgbClr val="FF0000"/>
                </a:solidFill>
                <a:latin typeface="Times New Roman"/>
                <a:cs typeface="Times New Roman"/>
              </a:rPr>
              <a:t>(Functionality</a:t>
            </a:r>
            <a:r>
              <a:rPr dirty="0" sz="3600" spc="-50" b="1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dirty="0" sz="3600" spc="-10" b="1">
                <a:solidFill>
                  <a:srgbClr val="FF0000"/>
                </a:solidFill>
                <a:latin typeface="Times New Roman"/>
                <a:cs typeface="Times New Roman"/>
              </a:rPr>
              <a:t>Video)</a:t>
            </a:r>
            <a:endParaRPr sz="3600">
              <a:latin typeface="Times New Roman"/>
              <a:cs typeface="Times New Roman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992600" y="53304"/>
            <a:ext cx="1219305" cy="12193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8481" y="0"/>
            <a:ext cx="18279745" cy="10287000"/>
          </a:xfrm>
          <a:custGeom>
            <a:avLst/>
            <a:gdLst/>
            <a:ahLst/>
            <a:cxnLst/>
            <a:rect l="l" t="t" r="r" b="b"/>
            <a:pathLst>
              <a:path w="18279745" h="10287000">
                <a:moveTo>
                  <a:pt x="0" y="10287000"/>
                </a:moveTo>
                <a:lnTo>
                  <a:pt x="0" y="0"/>
                </a:lnTo>
                <a:lnTo>
                  <a:pt x="18279518" y="0"/>
                </a:lnTo>
                <a:lnTo>
                  <a:pt x="18279518" y="10287000"/>
                </a:lnTo>
                <a:lnTo>
                  <a:pt x="0" y="10287000"/>
                </a:lnTo>
                <a:close/>
              </a:path>
            </a:pathLst>
          </a:custGeom>
          <a:solidFill>
            <a:srgbClr val="FFFCF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79538" y="2253830"/>
            <a:ext cx="12793345" cy="871219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47445" algn="l"/>
                <a:tab pos="3927475" algn="l"/>
                <a:tab pos="6866890" algn="l"/>
                <a:tab pos="9256395" algn="l"/>
                <a:tab pos="9922510" algn="l"/>
              </a:tabLst>
            </a:pPr>
            <a:r>
              <a:rPr dirty="0" spc="-25">
                <a:solidFill>
                  <a:srgbClr val="6F2F9F"/>
                </a:solidFill>
              </a:rPr>
              <a:t>My</a:t>
            </a:r>
            <a:r>
              <a:rPr dirty="0">
                <a:solidFill>
                  <a:srgbClr val="6F2F9F"/>
                </a:solidFill>
              </a:rPr>
              <a:t>	</a:t>
            </a:r>
            <a:r>
              <a:rPr dirty="0" spc="-10">
                <a:solidFill>
                  <a:srgbClr val="6F2F9F"/>
                </a:solidFill>
              </a:rPr>
              <a:t>Portfolio</a:t>
            </a:r>
            <a:r>
              <a:rPr dirty="0">
                <a:solidFill>
                  <a:srgbClr val="6F2F9F"/>
                </a:solidFill>
              </a:rPr>
              <a:t>	</a:t>
            </a:r>
            <a:r>
              <a:rPr dirty="0" spc="-10">
                <a:solidFill>
                  <a:srgbClr val="6F2F9F"/>
                </a:solidFill>
              </a:rPr>
              <a:t>Website</a:t>
            </a:r>
            <a:r>
              <a:rPr dirty="0" spc="-10"/>
              <a:t>:</a:t>
            </a:r>
            <a:r>
              <a:rPr dirty="0"/>
              <a:t>	</a:t>
            </a:r>
            <a:r>
              <a:rPr dirty="0" spc="-10"/>
              <a:t>Design</a:t>
            </a:r>
            <a:r>
              <a:rPr dirty="0"/>
              <a:t>	</a:t>
            </a:r>
            <a:r>
              <a:rPr dirty="0" spc="-50"/>
              <a:t>&amp;</a:t>
            </a:r>
            <a:r>
              <a:rPr dirty="0"/>
              <a:t>	</a:t>
            </a:r>
            <a:r>
              <a:rPr dirty="0" spc="-10"/>
              <a:t>Structure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979538" y="3845407"/>
            <a:ext cx="1422400" cy="444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50" spc="-10" b="1">
                <a:solidFill>
                  <a:srgbClr val="5C4E3C"/>
                </a:solidFill>
                <a:latin typeface="Arial"/>
                <a:cs typeface="Arial"/>
              </a:rPr>
              <a:t>Purpose</a:t>
            </a:r>
            <a:endParaRPr sz="2750">
              <a:latin typeface="Arial"/>
              <a:cs typeface="Arial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979538" y="4498771"/>
            <a:ext cx="4744085" cy="27400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00"/>
              </a:spcBef>
            </a:pP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portfolio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website's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purpose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is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to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showcase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my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projects,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skills,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and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experience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in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web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development.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It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serves</a:t>
            </a:r>
            <a:r>
              <a:rPr dirty="0" sz="2200" spc="-4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as</a:t>
            </a:r>
            <a:r>
              <a:rPr dirty="0" sz="2200" spc="-4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4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platform</a:t>
            </a:r>
            <a:r>
              <a:rPr dirty="0" sz="2200" spc="-4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for</a:t>
            </a:r>
            <a:r>
              <a:rPr dirty="0" sz="2200" spc="-4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potential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employers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or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clients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learn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about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my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capabilities.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6653466" y="3845407"/>
            <a:ext cx="2643505" cy="444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50" b="1">
                <a:solidFill>
                  <a:srgbClr val="5C4E3C"/>
                </a:solidFill>
                <a:latin typeface="Arial"/>
                <a:cs typeface="Arial"/>
              </a:rPr>
              <a:t>HTML</a:t>
            </a:r>
            <a:r>
              <a:rPr dirty="0" sz="2750" spc="-10" b="1">
                <a:solidFill>
                  <a:srgbClr val="5C4E3C"/>
                </a:solidFill>
                <a:latin typeface="Arial"/>
                <a:cs typeface="Arial"/>
              </a:rPr>
              <a:t> Structure</a:t>
            </a:r>
            <a:endParaRPr sz="275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6653466" y="4498771"/>
            <a:ext cx="4898390" cy="31921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00"/>
              </a:spcBef>
            </a:pP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website's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structure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is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organized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using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navigation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bar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for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0">
                <a:solidFill>
                  <a:srgbClr val="454240"/>
                </a:solidFill>
                <a:latin typeface="Arial"/>
                <a:cs typeface="Arial"/>
              </a:rPr>
              <a:t>easy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navigation</a:t>
            </a:r>
            <a:r>
              <a:rPr dirty="0" sz="2200" spc="-1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between</a:t>
            </a:r>
            <a:r>
              <a:rPr dirty="0" sz="2200" spc="-1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sections,</a:t>
            </a:r>
            <a:r>
              <a:rPr dirty="0" sz="2200" spc="-12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including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‘Home‘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,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'About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Me',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'Skills',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'Projects',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'Contact'.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footer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contains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copyright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information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links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200" spc="-7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social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media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profiles.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2327381" y="3845407"/>
            <a:ext cx="2004060" cy="444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750" b="1">
                <a:solidFill>
                  <a:srgbClr val="5C4E3C"/>
                </a:solidFill>
                <a:latin typeface="Arial"/>
                <a:cs typeface="Arial"/>
              </a:rPr>
              <a:t>CSS</a:t>
            </a:r>
            <a:r>
              <a:rPr dirty="0" sz="2750" spc="-65" b="1">
                <a:solidFill>
                  <a:srgbClr val="5C4E3C"/>
                </a:solidFill>
                <a:latin typeface="Arial"/>
                <a:cs typeface="Arial"/>
              </a:rPr>
              <a:t> </a:t>
            </a:r>
            <a:r>
              <a:rPr dirty="0" sz="2750" spc="-10" b="1">
                <a:solidFill>
                  <a:srgbClr val="5C4E3C"/>
                </a:solidFill>
                <a:latin typeface="Arial"/>
                <a:cs typeface="Arial"/>
              </a:rPr>
              <a:t>Styling</a:t>
            </a:r>
            <a:endParaRPr sz="2750">
              <a:latin typeface="Arial"/>
              <a:cs typeface="Arial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12327381" y="4498771"/>
            <a:ext cx="4994910" cy="31921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900"/>
              </a:lnSpc>
              <a:spcBef>
                <a:spcPts val="100"/>
              </a:spcBef>
            </a:pP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CSS</a:t>
            </a:r>
            <a:r>
              <a:rPr dirty="0" sz="220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is</a:t>
            </a:r>
            <a:r>
              <a:rPr dirty="0" sz="220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used</a:t>
            </a:r>
            <a:r>
              <a:rPr dirty="0" sz="220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20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style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the</a:t>
            </a:r>
            <a:r>
              <a:rPr dirty="0" sz="2200" spc="-3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website,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ensuring</a:t>
            </a:r>
            <a:r>
              <a:rPr dirty="0" sz="2200" spc="-114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responsiveness</a:t>
            </a:r>
            <a:r>
              <a:rPr dirty="0" sz="2200" spc="-11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across</a:t>
            </a:r>
            <a:r>
              <a:rPr dirty="0" sz="2200" spc="-114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various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screen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sizes,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maintaining</a:t>
            </a:r>
            <a:r>
              <a:rPr dirty="0" sz="2200" spc="-5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consistent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color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scheme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and</a:t>
            </a:r>
            <a:r>
              <a:rPr dirty="0" sz="2200" spc="-6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typography.</a:t>
            </a:r>
            <a:r>
              <a:rPr dirty="0" sz="2200" spc="-6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CSS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frameworks</a:t>
            </a:r>
            <a:r>
              <a:rPr dirty="0" sz="2200" spc="-8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such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as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Bootstrap</a:t>
            </a:r>
            <a:r>
              <a:rPr dirty="0" sz="2200" spc="-7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or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Tailwind</a:t>
            </a:r>
            <a:r>
              <a:rPr dirty="0" sz="2200" spc="-45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CSS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may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be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used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to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>
                <a:solidFill>
                  <a:srgbClr val="454240"/>
                </a:solidFill>
                <a:latin typeface="Arial"/>
                <a:cs typeface="Arial"/>
              </a:rPr>
              <a:t>speed</a:t>
            </a:r>
            <a:r>
              <a:rPr dirty="0" sz="2200" spc="-40">
                <a:solidFill>
                  <a:srgbClr val="454240"/>
                </a:solidFill>
                <a:latin typeface="Arial"/>
                <a:cs typeface="Arial"/>
              </a:rPr>
              <a:t> </a:t>
            </a:r>
            <a:r>
              <a:rPr dirty="0" sz="2200" spc="-25">
                <a:solidFill>
                  <a:srgbClr val="454240"/>
                </a:solidFill>
                <a:latin typeface="Arial"/>
                <a:cs typeface="Arial"/>
              </a:rPr>
              <a:t>up </a:t>
            </a:r>
            <a:r>
              <a:rPr dirty="0" sz="2200" spc="-10">
                <a:solidFill>
                  <a:srgbClr val="454240"/>
                </a:solidFill>
                <a:latin typeface="Arial"/>
                <a:cs typeface="Arial"/>
              </a:rPr>
              <a:t>development.</a:t>
            </a:r>
            <a:endParaRPr sz="2200">
              <a:latin typeface="Arial"/>
              <a:cs typeface="Arial"/>
            </a:endParaRPr>
          </a:p>
        </p:txBody>
      </p:sp>
      <p:pic>
        <p:nvPicPr>
          <p:cNvPr id="10" name="object 10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23118" y="8267700"/>
            <a:ext cx="7577988" cy="1706562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2085301" y="8833421"/>
            <a:ext cx="3969385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sng" sz="1800" spc="-2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3"/>
              </a:rPr>
              <a:t>https://tubular-dango-</a:t>
            </a:r>
            <a:r>
              <a:rPr dirty="0" u="sng" sz="1800" spc="-1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3"/>
              </a:rPr>
              <a:t>96730a.netlify.app/</a:t>
            </a:r>
            <a:endParaRPr sz="1800">
              <a:latin typeface="Calibri"/>
              <a:cs typeface="Calibri"/>
            </a:endParaRPr>
          </a:p>
        </p:txBody>
      </p:sp>
      <p:pic>
        <p:nvPicPr>
          <p:cNvPr id="12" name="object 12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6980" y="359509"/>
            <a:ext cx="16320516" cy="8573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2025-03-16T14:05:41Z</dcterms:created>
  <dcterms:modified xsi:type="dcterms:W3CDTF">2025-03-16T14:05:41Z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2025-03-16T00:00:00Z</vt:filetime>
  </property>
  <property fmtid="{D5CDD505-2E9C-101B-9397-08002B2CF9AE}" pid="3" name="LastSaved">
    <vt:filetime>2025-03-16T00:00:00Z</vt:filetime>
  </property>
  <property fmtid="{D5CDD505-2E9C-101B-9397-08002B2CF9AE}" pid="4" name="Producer">
    <vt:lpwstr>3-Heights(TM) PDF Security Shell 4.8.25.2 (http://www.pdf-tools.com)</vt:lpwstr>
  </property>
</Properties>
</file>